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36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70.xml"/>
  <Override ContentType="application/vnd.openxmlformats-officedocument.presentationml.slide+xml" PartName="/ppt/slides/slide37.xml"/>
  <Override ContentType="application/vnd.openxmlformats-officedocument.presentationml.slide+xml" PartName="/ppt/slides/slide47.xml"/>
  <Override ContentType="application/vnd.openxmlformats-officedocument.presentationml.slide+xml" PartName="/ppt/slides/slide45.xml"/>
  <Override ContentType="application/vnd.openxmlformats-officedocument.presentationml.slide+xml" PartName="/ppt/slides/slide6.xml"/>
  <Override ContentType="application/vnd.openxmlformats-officedocument.presentationml.slide+xml" PartName="/ppt/slides/slide33.xml"/>
  <Override ContentType="application/vnd.openxmlformats-officedocument.presentationml.slide+xml" PartName="/ppt/slides/slide36.xml"/>
  <Override ContentType="application/vnd.openxmlformats-officedocument.presentationml.slide+xml" PartName="/ppt/slides/slide35.xml"/>
  <Override ContentType="application/vnd.openxmlformats-officedocument.presentationml.slide+xml" PartName="/ppt/slides/slide56.xml"/>
  <Override ContentType="application/vnd.openxmlformats-officedocument.presentationml.slide+xml" PartName="/ppt/slides/slide24.xml"/>
  <Override ContentType="application/vnd.openxmlformats-officedocument.presentationml.slide+xml" PartName="/ppt/slides/slide61.xml"/>
  <Override ContentType="application/vnd.openxmlformats-officedocument.presentationml.slide+xml" PartName="/ppt/slides/slide50.xml"/>
  <Override ContentType="application/vnd.openxmlformats-officedocument.presentationml.slide+xml" PartName="/ppt/slides/slide11.xml"/>
  <Override ContentType="application/vnd.openxmlformats-officedocument.presentationml.slide+xml" PartName="/ppt/slides/slide42.xml"/>
  <Override ContentType="application/vnd.openxmlformats-officedocument.presentationml.slide+xml" PartName="/ppt/slides/slide68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1.xml"/>
  <Override ContentType="application/vnd.openxmlformats-officedocument.presentationml.slide+xml" PartName="/ppt/slides/slide44.xml"/>
  <Override ContentType="application/vnd.openxmlformats-officedocument.presentationml.slide+xml" PartName="/ppt/slides/slide46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8.xml"/>
  <Override ContentType="application/vnd.openxmlformats-officedocument.presentationml.slide+xml" PartName="/ppt/slides/slide58.xml"/>
  <Override ContentType="application/vnd.openxmlformats-officedocument.presentationml.slide+xml" PartName="/ppt/slides/slide30.xml"/>
  <Override ContentType="application/vnd.openxmlformats-officedocument.presentationml.slide+xml" PartName="/ppt/slides/slide8.xml"/>
  <Override ContentType="application/vnd.openxmlformats-officedocument.presentationml.slide+xml" PartName="/ppt/slides/slide49.xml"/>
  <Override ContentType="application/vnd.openxmlformats-officedocument.presentationml.slide+xml" PartName="/ppt/slides/slide4.xml"/>
  <Override ContentType="application/vnd.openxmlformats-officedocument.presentationml.slide+xml" PartName="/ppt/slides/slide28.xml"/>
  <Override ContentType="application/vnd.openxmlformats-officedocument.presentationml.slide+xml" PartName="/ppt/slides/slide14.xml"/>
  <Override ContentType="application/vnd.openxmlformats-officedocument.presentationml.slide+xml" PartName="/ppt/slides/slide52.xml"/>
  <Override ContentType="application/vnd.openxmlformats-officedocument.presentationml.slide+xml" PartName="/ppt/slides/slide22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62.xml"/>
  <Override ContentType="application/vnd.openxmlformats-officedocument.presentationml.slide+xml" PartName="/ppt/slides/slide69.xml"/>
  <Override ContentType="application/vnd.openxmlformats-officedocument.presentationml.slide+xml" PartName="/ppt/slides/slide65.xml"/>
  <Override ContentType="application/vnd.openxmlformats-officedocument.presentationml.slide+xml" PartName="/ppt/slides/slide48.xml"/>
  <Override ContentType="application/vnd.openxmlformats-officedocument.presentationml.slide+xml" PartName="/ppt/slides/slide2.xml"/>
  <Override ContentType="application/vnd.openxmlformats-officedocument.presentationml.slide+xml" PartName="/ppt/slides/slide67.xml"/>
  <Override ContentType="application/vnd.openxmlformats-officedocument.presentationml.slide+xml" PartName="/ppt/slides/slide26.xml"/>
  <Override ContentType="application/vnd.openxmlformats-officedocument.presentationml.slide+xml" PartName="/ppt/slides/slide3.xml"/>
  <Override ContentType="application/vnd.openxmlformats-officedocument.presentationml.slide+xml" PartName="/ppt/slides/slide25.xml"/>
  <Override ContentType="application/vnd.openxmlformats-officedocument.presentationml.slide+xml" PartName="/ppt/slides/slide54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34.xml"/>
  <Override ContentType="application/vnd.openxmlformats-officedocument.presentationml.slide+xml" PartName="/ppt/slides/slide60.xml"/>
  <Override ContentType="application/vnd.openxmlformats-officedocument.presentationml.slide+xml" PartName="/ppt/slides/slide10.xml"/>
  <Override ContentType="application/vnd.openxmlformats-officedocument.presentationml.slide+xml" PartName="/ppt/slides/slide51.xml"/>
  <Override ContentType="application/vnd.openxmlformats-officedocument.presentationml.slide+xml" PartName="/ppt/slides/slide57.xml"/>
  <Override ContentType="application/vnd.openxmlformats-officedocument.presentationml.slide+xml" PartName="/ppt/slides/slide31.xml"/>
  <Override ContentType="application/vnd.openxmlformats-officedocument.presentationml.slide+xml" PartName="/ppt/slides/slide43.xml"/>
  <Override ContentType="application/vnd.openxmlformats-officedocument.presentationml.slide+xml" PartName="/ppt/slides/slide3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12.xml"/>
  <Override ContentType="application/vnd.openxmlformats-officedocument.presentationml.slide+xml" PartName="/ppt/slides/slide64.xml"/>
  <Override ContentType="application/vnd.openxmlformats-officedocument.presentationml.slide+xml" PartName="/ppt/slides/slide13.xml"/>
  <Override ContentType="application/vnd.openxmlformats-officedocument.presentationml.slide+xml" PartName="/ppt/slides/slide29.xml"/>
  <Override ContentType="application/vnd.openxmlformats-officedocument.presentationml.slide+xml" PartName="/ppt/slides/slide66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59.xml"/>
  <Override ContentType="application/vnd.openxmlformats-officedocument.presentationml.slide+xml" PartName="/ppt/slides/slide27.xml"/>
  <Override ContentType="application/vnd.openxmlformats-officedocument.presentationml.slide+xml" PartName="/ppt/slides/slide19.xml"/>
  <Override ContentType="application/vnd.openxmlformats-officedocument.presentationml.slide+xml" PartName="/ppt/slides/slide41.xml"/>
  <Override ContentType="application/vnd.openxmlformats-officedocument.presentationml.slide+xml" PartName="/ppt/slides/slide55.xml"/>
  <Override ContentType="application/vnd.openxmlformats-officedocument.presentationml.slide+xml" PartName="/ppt/slides/slide5.xml"/>
  <Override ContentType="application/vnd.openxmlformats-officedocument.presentationml.slide+xml" PartName="/ppt/slides/slide63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71" Type="http://schemas.openxmlformats.org/officeDocument/2006/relationships/slide" Target="slides/slide66.xml"/><Relationship Id="rId34" Type="http://schemas.openxmlformats.org/officeDocument/2006/relationships/slide" Target="slides/slide29.xml"/><Relationship Id="rId70" Type="http://schemas.openxmlformats.org/officeDocument/2006/relationships/slide" Target="slides/slide65.xml"/><Relationship Id="rId35" Type="http://schemas.openxmlformats.org/officeDocument/2006/relationships/slide" Target="slides/slide30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2" Type="http://schemas.openxmlformats.org/officeDocument/2006/relationships/presProps" Target="presProps.xml"/><Relationship Id="rId1" Type="http://schemas.openxmlformats.org/officeDocument/2006/relationships/theme" Target="theme/theme2.xml"/><Relationship Id="rId40" Type="http://schemas.openxmlformats.org/officeDocument/2006/relationships/slide" Target="slides/slide35.xml"/><Relationship Id="rId4" Type="http://schemas.openxmlformats.org/officeDocument/2006/relationships/slideMaster" Target="slideMasters/slideMaster1.xml"/><Relationship Id="rId41" Type="http://schemas.openxmlformats.org/officeDocument/2006/relationships/slide" Target="slides/slide36.xml"/><Relationship Id="rId3" Type="http://schemas.openxmlformats.org/officeDocument/2006/relationships/tableStyles" Target="tableStyles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69" Type="http://schemas.openxmlformats.org/officeDocument/2006/relationships/slide" Target="slides/slide64.xml"/><Relationship Id="rId29" Type="http://schemas.openxmlformats.org/officeDocument/2006/relationships/slide" Target="slides/slide2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60" Type="http://schemas.openxmlformats.org/officeDocument/2006/relationships/slide" Target="slides/slide55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0" Type="http://schemas.openxmlformats.org/officeDocument/2006/relationships/slide" Target="slides/slide15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" name="Shape 4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4" name="Shape 2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0" name="Shape 2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8" name="Shape 2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4" name="Shape 2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3" name="Shape 29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3" name="Shape 30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0" name="Shape 3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Shape 32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6" name="Shape 3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Shape 33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2" name="Shape 3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38" name="Shape 3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4" name="Shape 3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6" name="Shape 3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Shape 36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2" name="Shape 3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Shape 36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8" name="Shape 3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Shape 37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4" name="Shape 3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Shape 38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5" name="Shape 3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Shape 39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94" name="Shape 39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0" name="Shape 4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8" name="Shape 40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0" name="Shape 4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Shape 43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2" name="Shape 4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40" name="Shape 4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Shape 450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51" name="Shape 4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58" name="Shape 4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66" name="Shape 46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2" name="Shape 4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Shape 47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8" name="Shape 4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Shape 48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4" name="Shape 4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Shape 489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0" name="Shape 4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8" name="Shape 4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06" name="Shape 5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Shape 51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2" name="Shape 5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Shape 517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8" name="Shape 5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Shape 523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4" name="Shape 52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Shape 534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5" name="Shape 5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187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/>
          <p:nvPr/>
        </p:nvSpPr>
        <p:spPr>
          <a:xfrm>
            <a:off x="436675" y="3414450"/>
            <a:ext cx="780300" cy="39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1800">
                <a:latin typeface="Pacifico"/>
                <a:ea typeface="Pacifico"/>
                <a:cs typeface="Pacifico"/>
                <a:sym typeface="Pacifico"/>
              </a:rPr>
              <a:t>With</a:t>
            </a:r>
          </a:p>
        </p:txBody>
      </p:sp>
      <p:sp>
        <p:nvSpPr>
          <p:cNvPr id="9" name="Shape 9"/>
          <p:cNvSpPr txBox="1"/>
          <p:nvPr>
            <p:ph type="title"/>
          </p:nvPr>
        </p:nvSpPr>
        <p:spPr>
          <a:xfrm>
            <a:off x="436675" y="1261025"/>
            <a:ext cx="8039099" cy="20363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lnSpc>
                <a:spcPct val="115000"/>
              </a:lnSpc>
              <a:spcBef>
                <a:spcPts val="0"/>
              </a:spcBef>
              <a:buNone/>
              <a:defRPr sz="5500">
                <a:solidFill>
                  <a:srgbClr val="FFFFFF"/>
                </a:solidFill>
              </a:defRPr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>
              <a:spcBef>
                <a:spcPts val="0"/>
              </a:spcBef>
              <a:buNone/>
              <a:defRPr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1140775" y="3297250"/>
            <a:ext cx="7334999" cy="14075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None/>
              <a:defRPr sz="1800"/>
            </a:lvl1pPr>
            <a:lvl2pPr rtl="0">
              <a:spcBef>
                <a:spcPts val="0"/>
              </a:spcBef>
              <a:buNone/>
              <a:defRPr/>
            </a:lvl2pPr>
            <a:lvl3pPr rtl="0">
              <a:spcBef>
                <a:spcPts val="0"/>
              </a:spcBef>
              <a:buNone/>
              <a:defRPr/>
            </a:lvl3pPr>
            <a:lvl4pPr rtl="0">
              <a:spcBef>
                <a:spcPts val="0"/>
              </a:spcBef>
              <a:buNone/>
              <a:defRPr/>
            </a:lvl4pPr>
            <a:lvl5pPr rtl="0">
              <a:spcBef>
                <a:spcPts val="0"/>
              </a:spcBef>
              <a:buNone/>
              <a:defRPr/>
            </a:lvl5pPr>
            <a:lvl6pPr rtl="0">
              <a:spcBef>
                <a:spcPts val="0"/>
              </a:spcBef>
              <a:buNone/>
              <a:defRPr/>
            </a:lvl6pPr>
            <a:lvl7pPr rtl="0">
              <a:spcBef>
                <a:spcPts val="0"/>
              </a:spcBef>
              <a:buNone/>
              <a:defRPr/>
            </a:lvl7pPr>
            <a:lvl8pPr rtl="0">
              <a:spcBef>
                <a:spcPts val="0"/>
              </a:spcBef>
              <a:buNone/>
              <a:defRPr/>
            </a:lvl8pPr>
            <a:lvl9pPr>
              <a:spcBef>
                <a:spcPts val="0"/>
              </a:spcBef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buChar char="➔"/>
              <a:defRPr sz="2400"/>
            </a:lvl1pPr>
            <a:lvl2pPr>
              <a:spcBef>
                <a:spcPts val="0"/>
              </a:spcBef>
              <a:buSzPct val="100000"/>
              <a:buChar char="◆"/>
              <a:defRPr sz="1800"/>
            </a:lvl2pPr>
            <a:lvl3pPr>
              <a:spcBef>
                <a:spcPts val="0"/>
              </a:spcBef>
              <a:buSzPct val="100000"/>
              <a:buChar char="●"/>
              <a:defRPr sz="1800"/>
            </a:lvl3pPr>
            <a:lvl4pPr>
              <a:spcBef>
                <a:spcPts val="0"/>
              </a:spcBef>
              <a:buChar char="○"/>
              <a:defRPr/>
            </a:lvl4pPr>
            <a:lvl5pPr>
              <a:spcBef>
                <a:spcPts val="0"/>
              </a:spcBef>
              <a:buChar char="◆"/>
              <a:defRPr/>
            </a:lvl5pPr>
            <a:lvl6pPr>
              <a:spcBef>
                <a:spcPts val="0"/>
              </a:spcBef>
              <a:buChar char="●"/>
              <a:defRPr/>
            </a:lvl6pPr>
            <a:lvl7pPr>
              <a:spcBef>
                <a:spcPts val="0"/>
              </a:spcBef>
              <a:buChar char="○"/>
              <a:defRPr/>
            </a:lvl7pPr>
            <a:lvl8pPr>
              <a:spcBef>
                <a:spcPts val="0"/>
              </a:spcBef>
              <a:buChar char="◆"/>
              <a:defRPr/>
            </a:lvl8pPr>
            <a:lvl9pPr>
              <a:spcBef>
                <a:spcPts val="0"/>
              </a:spcBef>
              <a:buChar char="●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6" name="Shape 16"/>
          <p:cNvSpPr txBox="1"/>
          <p:nvPr>
            <p:ph idx="1" type="body"/>
          </p:nvPr>
        </p:nvSpPr>
        <p:spPr>
          <a:xfrm>
            <a:off x="457200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2" type="body"/>
          </p:nvPr>
        </p:nvSpPr>
        <p:spPr>
          <a:xfrm>
            <a:off x="4692273" y="1200150"/>
            <a:ext cx="3994525" cy="372568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idx="1" type="body"/>
          </p:nvPr>
        </p:nvSpPr>
        <p:spPr>
          <a:xfrm>
            <a:off x="457200" y="4406309"/>
            <a:ext cx="8229600" cy="51952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360"/>
              </a:spcBef>
              <a:buSzPct val="100000"/>
              <a:buNone/>
              <a:defRPr sz="1800"/>
            </a:lvl1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idx="12" type="sldNum"/>
          </p:nvPr>
        </p:nvSpPr>
        <p:spPr>
          <a:xfrm>
            <a:off x="8556791" y="4749850"/>
            <a:ext cx="548699" cy="3935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7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ECF0F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Clr>
                <a:srgbClr val="8B31E0"/>
              </a:buClr>
              <a:buSzPct val="100000"/>
              <a:buFont typeface="Quicksand"/>
              <a:buNone/>
              <a:defRPr sz="36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b="1"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200200"/>
            <a:ext cx="8229600" cy="3680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600"/>
              </a:spcBef>
              <a:buClr>
                <a:schemeClr val="dk1"/>
              </a:buClr>
              <a:buSzPct val="100000"/>
              <a:buFont typeface="Quicksand"/>
              <a:defRPr sz="30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>
              <a:spcBef>
                <a:spcPts val="480"/>
              </a:spcBef>
              <a:buClr>
                <a:schemeClr val="dk1"/>
              </a:buClr>
              <a:buSzPct val="100000"/>
              <a:buFont typeface="Quicksand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>
              <a:spcBef>
                <a:spcPts val="480"/>
              </a:spcBef>
              <a:buClr>
                <a:schemeClr val="dk1"/>
              </a:buClr>
              <a:buSzPct val="100000"/>
              <a:buFont typeface="Quicksand"/>
              <a:defRPr sz="24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>
              <a:spcBef>
                <a:spcPts val="360"/>
              </a:spcBef>
              <a:buClr>
                <a:schemeClr val="dk1"/>
              </a:buClr>
              <a:buSzPct val="100000"/>
              <a:buFont typeface="Quicksand"/>
              <a:defRPr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>
              <a:spcBef>
                <a:spcPts val="360"/>
              </a:spcBef>
              <a:buClr>
                <a:schemeClr val="dk1"/>
              </a:buClr>
              <a:buSzPct val="100000"/>
              <a:buFont typeface="Quicksand"/>
              <a:defRPr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>
              <a:spcBef>
                <a:spcPts val="360"/>
              </a:spcBef>
              <a:buClr>
                <a:schemeClr val="dk1"/>
              </a:buClr>
              <a:buSzPct val="100000"/>
              <a:buFont typeface="Quicksand"/>
              <a:defRPr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>
              <a:spcBef>
                <a:spcPts val="360"/>
              </a:spcBef>
              <a:buClr>
                <a:schemeClr val="dk1"/>
              </a:buClr>
              <a:buSzPct val="100000"/>
              <a:buFont typeface="Quicksand"/>
              <a:defRPr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>
              <a:spcBef>
                <a:spcPts val="360"/>
              </a:spcBef>
              <a:buClr>
                <a:schemeClr val="dk1"/>
              </a:buClr>
              <a:buSzPct val="100000"/>
              <a:buFont typeface="Quicksand"/>
              <a:defRPr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>
              <a:spcBef>
                <a:spcPts val="360"/>
              </a:spcBef>
              <a:buClr>
                <a:schemeClr val="dk1"/>
              </a:buClr>
              <a:buSzPct val="100000"/>
              <a:buFont typeface="Quicksand"/>
              <a:defRPr sz="18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kathrynbarrett.ca" TargetMode="External"/><Relationship Id="rId3" Type="http://schemas.openxmlformats.org/officeDocument/2006/relationships/image" Target="../media/image12.png"/><Relationship Id="rId6" Type="http://schemas.openxmlformats.org/officeDocument/2006/relationships/image" Target="../media/image02.png"/><Relationship Id="rId5" Type="http://schemas.openxmlformats.org/officeDocument/2006/relationships/hyperlink" Target="http://girlslearningcode.com" TargetMode="External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png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7.png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0.png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8.png"/></Relationships>
</file>

<file path=ppt/slides/_rels/slide2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9.jpg"/><Relationship Id="rId3" Type="http://schemas.openxmlformats.org/officeDocument/2006/relationships/image" Target="../media/image05.png"/></Relationships>
</file>

<file path=ppt/slides/_rels/slide2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6.png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7.png"/></Relationships>
</file>

<file path=ppt/slides/_rels/slide3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5.png"/></Relationships>
</file>

<file path=ppt/slides/_rels/slide3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3" Type="http://schemas.openxmlformats.org/officeDocument/2006/relationships/hyperlink" Target="http://www.google.ca" TargetMode="External"/></Relationships>
</file>

<file path=ppt/slides/_rels/slide3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3.png"/></Relationships>
</file>

<file path=ppt/slides/_rels/slide4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3" Type="http://schemas.openxmlformats.org/officeDocument/2006/relationships/hyperlink" Target="http://www.google.ca" TargetMode="External"/></Relationships>
</file>

<file path=ppt/slides/_rels/slide4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Relationship Id="rId3" Type="http://schemas.openxmlformats.org/officeDocument/2006/relationships/image" Target="../media/image11.png"/><Relationship Id="rId6" Type="http://schemas.openxmlformats.org/officeDocument/2006/relationships/image" Target="../media/image16.png"/><Relationship Id="rId5" Type="http://schemas.openxmlformats.org/officeDocument/2006/relationships/image" Target="../media/image19.png"/></Relationships>
</file>

<file path=ppt/slides/_rels/slide4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7.png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8.png"/></Relationships>
</file>

<file path=ppt/slides/_rels/slide5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Relationship Id="rId3" Type="http://schemas.openxmlformats.org/officeDocument/2006/relationships/image" Target="../media/image27.png"/></Relationships>
</file>

<file path=ppt/slides/_rels/slide5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8.png"/></Relationships>
</file>

<file path=ppt/slides/_rels/slide5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Relationship Id="rId3" Type="http://schemas.openxmlformats.org/officeDocument/2006/relationships/image" Target="../media/image18.png"/></Relationships>
</file>

<file path=ppt/slides/_rels/slide5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Relationship Id="rId3" Type="http://schemas.openxmlformats.org/officeDocument/2006/relationships/image" Target="../media/image20.png"/></Relationships>
</file>

<file path=ppt/slides/_rels/slide5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5.png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22.png"/></Relationships>
</file>

<file path=ppt/slides/_rels/slide6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3" Type="http://schemas.openxmlformats.org/officeDocument/2006/relationships/image" Target="../media/image03.png"/></Relationships>
</file>

<file path=ppt/slides/_rels/slide7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kathrynbarrett.ca" TargetMode="External"/><Relationship Id="rId3" Type="http://schemas.openxmlformats.org/officeDocument/2006/relationships/image" Target="../media/image12.png"/><Relationship Id="rId6" Type="http://schemas.openxmlformats.org/officeDocument/2006/relationships/image" Target="../media/image02.png"/><Relationship Id="rId5" Type="http://schemas.openxmlformats.org/officeDocument/2006/relationships/hyperlink" Target="http://girlslearningcode.com" TargetMode="External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3" Type="http://schemas.openxmlformats.org/officeDocument/2006/relationships/image" Target="../media/image04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3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>
            <a:off x="0" y="4880287"/>
            <a:ext cx="9144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" name="Shape 28"/>
          <p:cNvSpPr txBox="1"/>
          <p:nvPr>
            <p:ph type="title"/>
          </p:nvPr>
        </p:nvSpPr>
        <p:spPr>
          <a:xfrm>
            <a:off x="436675" y="1261025"/>
            <a:ext cx="8039099" cy="2036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WEBMAKING WITH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HTML &amp; CSS</a:t>
            </a:r>
          </a:p>
        </p:txBody>
      </p:sp>
      <p:sp>
        <p:nvSpPr>
          <p:cNvPr id="29" name="Shape 29"/>
          <p:cNvSpPr txBox="1"/>
          <p:nvPr>
            <p:ph idx="1" type="subTitle"/>
          </p:nvPr>
        </p:nvSpPr>
        <p:spPr>
          <a:xfrm>
            <a:off x="1140775" y="3297250"/>
            <a:ext cx="7334999" cy="1407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INSTRUCTOR NAME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@TWITTER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NAME@EMAILME.COM</a:t>
            </a:r>
          </a:p>
        </p:txBody>
      </p:sp>
      <p:pic>
        <p:nvPicPr>
          <p:cNvPr id="30" name="Shape 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425" y="249549"/>
            <a:ext cx="1541650" cy="8664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31"/>
          <p:cNvSpPr txBox="1"/>
          <p:nvPr/>
        </p:nvSpPr>
        <p:spPr>
          <a:xfrm>
            <a:off x="702899" y="4880300"/>
            <a:ext cx="5107499" cy="2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Content developed by </a:t>
            </a:r>
            <a:r>
              <a:rPr lang="en" sz="1200" u="sng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  <a:hlinkClick r:id="rId4"/>
              </a:rPr>
              <a:t>Kathryn Barrett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for </a:t>
            </a:r>
            <a:r>
              <a:rPr lang="en" sz="1200" u="sng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  <a:hlinkClick r:id="rId5"/>
              </a:rPr>
              <a:t>Girls Learning Code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</a:p>
        </p:txBody>
      </p:sp>
      <p:sp>
        <p:nvSpPr>
          <p:cNvPr id="32" name="Shape 32"/>
          <p:cNvSpPr/>
          <p:nvPr/>
        </p:nvSpPr>
        <p:spPr>
          <a:xfrm>
            <a:off x="0" y="4880300"/>
            <a:ext cx="702900" cy="263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3" name="Shape 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649" y="4900624"/>
            <a:ext cx="637624" cy="22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GOOD DESIGN IS...</a:t>
            </a:r>
          </a:p>
        </p:txBody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Easy to read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Easy to understand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Easy on the eyes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HOW IS A WEBSITE MADE?</a:t>
            </a: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AutoNum type="alphaUcPeriod"/>
            </a:pPr>
            <a:r>
              <a:rPr lang="en"/>
              <a:t>Draw it on a piece of paper and take a photo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AutoNum type="alphaUcPeriod"/>
            </a:pPr>
            <a:r>
              <a:rPr lang="en"/>
              <a:t>Use a writing program like Microsoft Word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AutoNum type="alphaUcPeriod"/>
            </a:pPr>
            <a:r>
              <a:rPr lang="en"/>
              <a:t>Yell at the computer until it makes a website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AutoNum type="alphaUcPeriod"/>
            </a:pPr>
            <a:r>
              <a:rPr lang="en"/>
              <a:t>Write code</a:t>
            </a:r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8450" y="3303575"/>
            <a:ext cx="2383749" cy="1615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WEBSITES ARE MADE USING CODE</a:t>
            </a:r>
          </a:p>
        </p:txBody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 b="30474" l="3151" r="3608" t="3649"/>
          <a:stretch/>
        </p:blipFill>
        <p:spPr>
          <a:xfrm>
            <a:off x="288025" y="1182200"/>
            <a:ext cx="8525875" cy="3665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Shape 10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DOES CODE LOOK LIKE?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5712350" y="1547525"/>
            <a:ext cx="2274900" cy="18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0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???</a:t>
            </a:r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DOES CODE LOOK LIKE?</a:t>
            </a:r>
          </a:p>
        </p:txBody>
      </p:sp>
      <p:pic>
        <p:nvPicPr>
          <p:cNvPr id="111" name="Shape 111"/>
          <p:cNvPicPr preferRelativeResize="0"/>
          <p:nvPr/>
        </p:nvPicPr>
        <p:blipFill rotWithShape="1">
          <a:blip r:embed="rId3">
            <a:alphaModFix/>
          </a:blip>
          <a:srcRect b="50551" l="0" r="0" t="0"/>
          <a:stretch/>
        </p:blipFill>
        <p:spPr>
          <a:xfrm>
            <a:off x="329175" y="1156500"/>
            <a:ext cx="8492950" cy="3703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5718775" y="1372725"/>
            <a:ext cx="2274900" cy="186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0000">
                <a:latin typeface="Quicksand"/>
                <a:ea typeface="Quicksand"/>
                <a:cs typeface="Quicksand"/>
                <a:sym typeface="Quicksand"/>
              </a:rPr>
              <a:t>???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TODAY WE’RE CODING IN HTML 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The webpage language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 LITTLE BIT ABOUT BROWSERS...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They show us websites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They don’t understand English, but they do understand HTML  </a:t>
            </a:r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32266" l="0" r="0" t="32470"/>
          <a:stretch/>
        </p:blipFill>
        <p:spPr>
          <a:xfrm>
            <a:off x="913687" y="2657825"/>
            <a:ext cx="6715125" cy="134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HTML: </a:t>
            </a:r>
            <a:r>
              <a:rPr lang="en" sz="2400"/>
              <a:t>HYPER TEXT MARKUP LANGUAGE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Remember: we use HTML to communicate with our browsers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When we use HTML, we are telling our browser information about our webpage and what kind of content to display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So, how do we read &amp; write HTML?</a:t>
            </a:r>
          </a:p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HTML IS MADE UP OF ELEMENTS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457200" y="1308100"/>
            <a:ext cx="8229600" cy="2318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600"/>
              </a:spcBef>
              <a:buNone/>
            </a:pPr>
            <a:r>
              <a:t/>
            </a:r>
            <a:endParaRPr sz="3000">
              <a:solidFill>
                <a:srgbClr val="00A279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ctr">
              <a:spcBef>
                <a:spcPts val="600"/>
              </a:spcBef>
              <a:buNone/>
            </a:pPr>
            <a:r>
              <a:rPr lang="en" sz="3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&lt;p&gt;</a:t>
            </a:r>
            <a:r>
              <a:rPr lang="en" sz="30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This is a paragraph of text.</a:t>
            </a:r>
            <a:r>
              <a:rPr lang="en" sz="3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&lt;/p&gt;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3000">
              <a:solidFill>
                <a:srgbClr val="00A279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ctr">
              <a:spcBef>
                <a:spcPts val="600"/>
              </a:spcBef>
              <a:buNone/>
            </a:pPr>
            <a:r>
              <a:rPr lang="en" sz="3000">
                <a:latin typeface="Quicksand"/>
                <a:ea typeface="Quicksand"/>
                <a:cs typeface="Quicksand"/>
                <a:sym typeface="Quicksand"/>
              </a:rPr>
              <a:t>element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300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44" name="Shape 144"/>
          <p:cNvSpPr/>
          <p:nvPr/>
        </p:nvSpPr>
        <p:spPr>
          <a:xfrm flipH="1" rot="5400000">
            <a:off x="4392474" y="-834125"/>
            <a:ext cx="306600" cy="6854400"/>
          </a:xfrm>
          <a:prstGeom prst="leftBracket">
            <a:avLst>
              <a:gd fmla="val 8333" name="adj"/>
            </a:avLst>
          </a:prstGeom>
          <a:noFill/>
          <a:ln cap="flat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ICEBREAKER GAME</a:t>
            </a:r>
          </a:p>
        </p:txBody>
      </p:sp>
      <p:sp>
        <p:nvSpPr>
          <p:cNvPr id="39" name="Shape 39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sz="3500"/>
              <a:t>WE USE TAGS TO MAKE ELEMENTS</a:t>
            </a:r>
          </a:p>
        </p:txBody>
      </p:sp>
      <p:sp>
        <p:nvSpPr>
          <p:cNvPr id="150" name="Shape 150"/>
          <p:cNvSpPr txBox="1"/>
          <p:nvPr/>
        </p:nvSpPr>
        <p:spPr>
          <a:xfrm>
            <a:off x="457200" y="1308099"/>
            <a:ext cx="82296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t/>
            </a:r>
            <a:endParaRPr sz="3000">
              <a:solidFill>
                <a:srgbClr val="00A279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ctr">
              <a:spcBef>
                <a:spcPts val="600"/>
              </a:spcBef>
              <a:buNone/>
            </a:pPr>
            <a:r>
              <a:rPr lang="en" sz="3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&lt;p&gt;</a:t>
            </a:r>
            <a:r>
              <a:rPr lang="en" sz="30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This is a paragraph of text.</a:t>
            </a:r>
            <a:r>
              <a:rPr lang="en" sz="3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&lt;/p&gt;</a:t>
            </a:r>
          </a:p>
          <a:p>
            <a:pPr lvl="0" rtl="0" algn="ctr">
              <a:spcBef>
                <a:spcPts val="600"/>
              </a:spcBef>
              <a:buNone/>
            </a:pPr>
            <a:r>
              <a:t/>
            </a:r>
            <a:endParaRPr sz="3000">
              <a:solidFill>
                <a:srgbClr val="00A279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ctr">
              <a:spcBef>
                <a:spcPts val="600"/>
              </a:spcBef>
              <a:buNone/>
            </a:pPr>
            <a:r>
              <a:rPr lang="en" sz="3000">
                <a:solidFill>
                  <a:srgbClr val="191919"/>
                </a:solidFill>
                <a:latin typeface="Quicksand"/>
                <a:ea typeface="Quicksand"/>
                <a:cs typeface="Quicksand"/>
                <a:sym typeface="Quicksand"/>
              </a:rPr>
              <a:t>opening tag                                closing tag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600">
              <a:latin typeface="Quicksand"/>
              <a:ea typeface="Quicksand"/>
              <a:cs typeface="Quicksand"/>
              <a:sym typeface="Quicksand"/>
            </a:endParaRPr>
          </a:p>
          <a:p>
            <a:pPr indent="-3937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Quicksand"/>
              <a:buChar char="➔"/>
            </a:pPr>
            <a:r>
              <a:rPr lang="en" sz="2600">
                <a:latin typeface="Quicksand"/>
                <a:ea typeface="Quicksand"/>
                <a:cs typeface="Quicksand"/>
                <a:sym typeface="Quicksand"/>
              </a:rPr>
              <a:t>what’s the main difference between the two?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3000"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51" name="Shape 151"/>
          <p:cNvCxnSpPr/>
          <p:nvPr/>
        </p:nvCxnSpPr>
        <p:spPr>
          <a:xfrm rot="10800000">
            <a:off x="1504325" y="2624200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52" name="Shape 152"/>
          <p:cNvCxnSpPr/>
          <p:nvPr/>
        </p:nvCxnSpPr>
        <p:spPr>
          <a:xfrm rot="10800000">
            <a:off x="7524050" y="2557250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TAGS USE </a:t>
            </a:r>
            <a:r>
              <a:rPr b="1" lang="en"/>
              <a:t>&lt;</a:t>
            </a:r>
            <a:r>
              <a:rPr lang="en"/>
              <a:t> AND </a:t>
            </a:r>
            <a:r>
              <a:rPr b="1" lang="en"/>
              <a:t>&gt;</a:t>
            </a:r>
            <a:r>
              <a:rPr lang="en"/>
              <a:t> AND </a:t>
            </a:r>
            <a:r>
              <a:rPr b="1" lang="en"/>
              <a:t>/</a:t>
            </a:r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837" y="1339025"/>
            <a:ext cx="6580177" cy="305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Shape 159"/>
          <p:cNvSpPr/>
          <p:nvPr/>
        </p:nvSpPr>
        <p:spPr>
          <a:xfrm>
            <a:off x="4732475" y="3402925"/>
            <a:ext cx="855300" cy="395399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5653700" y="3402925"/>
            <a:ext cx="361800" cy="395399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TAGS ALWAYS COMES IN </a:t>
            </a:r>
            <a:r>
              <a:rPr b="1" lang="en"/>
              <a:t>PAIRS</a:t>
            </a:r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236650" y="968350"/>
            <a:ext cx="7299599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3000">
              <a:solidFill>
                <a:srgbClr val="00A279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>
                <a:solidFill>
                  <a:srgbClr val="8B31E0"/>
                </a:solidFill>
              </a:rPr>
              <a:t>&lt;p&gt;</a:t>
            </a:r>
            <a:r>
              <a:rPr lang="en" sz="3000"/>
              <a:t>This is a paragraph of text.</a:t>
            </a:r>
            <a:r>
              <a:rPr lang="en" sz="3000">
                <a:solidFill>
                  <a:srgbClr val="8B31E0"/>
                </a:solidFill>
              </a:rPr>
              <a:t>&lt;/p&gt;</a:t>
            </a:r>
            <a:r>
              <a:rPr lang="en" sz="3000">
                <a:solidFill>
                  <a:srgbClr val="00A279"/>
                </a:solidFill>
              </a:rPr>
              <a:t> </a:t>
            </a:r>
            <a:r>
              <a:rPr lang="en" sz="3000"/>
              <a:t>=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3000">
              <a:solidFill>
                <a:srgbClr val="00A279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>
                <a:solidFill>
                  <a:srgbClr val="8B31E0"/>
                </a:solidFill>
              </a:rPr>
              <a:t>&lt;p&gt;</a:t>
            </a:r>
            <a:r>
              <a:rPr lang="en" sz="3000"/>
              <a:t>This is a paragraph of text.</a:t>
            </a:r>
            <a:r>
              <a:rPr lang="en" sz="3000">
                <a:solidFill>
                  <a:srgbClr val="00A279"/>
                </a:solidFill>
              </a:rPr>
              <a:t>         </a:t>
            </a:r>
            <a:r>
              <a:rPr lang="en" sz="3000"/>
              <a:t>=</a:t>
            </a:r>
            <a:r>
              <a:rPr lang="en" sz="3000">
                <a:solidFill>
                  <a:srgbClr val="00A279"/>
                </a:solidFill>
              </a:rPr>
              <a:t> </a:t>
            </a:r>
          </a:p>
          <a:p>
            <a:pPr lvl="0" rtl="0" algn="ctr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3000">
              <a:solidFill>
                <a:srgbClr val="00A279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3000"/>
          </a:p>
          <a:p>
            <a:pPr>
              <a:spcBef>
                <a:spcPts val="0"/>
              </a:spcBef>
              <a:buNone/>
            </a:pPr>
            <a:r>
              <a:t/>
            </a:r>
            <a:endParaRPr sz="3000"/>
          </a:p>
        </p:txBody>
      </p:sp>
      <p:pic>
        <p:nvPicPr>
          <p:cNvPr id="167" name="Shape 1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06875" y="1434983"/>
            <a:ext cx="1188250" cy="8155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6875" y="2622150"/>
            <a:ext cx="1188249" cy="78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200"/>
              <a:t>REMEMBER: TAGS HAVE TO BE </a:t>
            </a:r>
            <a:r>
              <a:rPr b="1" lang="en" sz="3200"/>
              <a:t>PERFECT</a:t>
            </a:r>
          </a:p>
        </p:txBody>
      </p:sp>
      <p:sp>
        <p:nvSpPr>
          <p:cNvPr id="174" name="Shape 174"/>
          <p:cNvSpPr txBox="1"/>
          <p:nvPr/>
        </p:nvSpPr>
        <p:spPr>
          <a:xfrm>
            <a:off x="457200" y="1308099"/>
            <a:ext cx="82296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t/>
            </a:r>
            <a:endParaRPr sz="3000">
              <a:solidFill>
                <a:srgbClr val="00A279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ctr">
              <a:spcBef>
                <a:spcPts val="600"/>
              </a:spcBef>
              <a:buNone/>
            </a:pPr>
            <a:r>
              <a:rPr lang="en" sz="3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&lt;p&gt;</a:t>
            </a:r>
            <a:r>
              <a:rPr lang="en" sz="30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This is a paragraph of text.</a:t>
            </a:r>
            <a:r>
              <a:rPr lang="en" sz="3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&lt;/p&gt;</a:t>
            </a:r>
          </a:p>
          <a:p>
            <a:pPr lvl="0" rtl="0" algn="ctr">
              <a:spcBef>
                <a:spcPts val="600"/>
              </a:spcBef>
              <a:buNone/>
            </a:pPr>
            <a:r>
              <a:t/>
            </a:r>
            <a:endParaRPr sz="3000">
              <a:solidFill>
                <a:srgbClr val="00A279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 algn="ctr">
              <a:spcBef>
                <a:spcPts val="600"/>
              </a:spcBef>
              <a:buNone/>
            </a:pPr>
            <a:r>
              <a:rPr lang="en" sz="3000">
                <a:solidFill>
                  <a:srgbClr val="191919"/>
                </a:solidFill>
                <a:latin typeface="Quicksand"/>
                <a:ea typeface="Quicksand"/>
                <a:cs typeface="Quicksand"/>
                <a:sym typeface="Quicksand"/>
              </a:rPr>
              <a:t>opening tag                                closing tag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3000"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175" name="Shape 175"/>
          <p:cNvCxnSpPr/>
          <p:nvPr/>
        </p:nvCxnSpPr>
        <p:spPr>
          <a:xfrm rot="10800000">
            <a:off x="1504325" y="2624200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76" name="Shape 176"/>
          <p:cNvCxnSpPr/>
          <p:nvPr/>
        </p:nvCxnSpPr>
        <p:spPr>
          <a:xfrm rot="10800000">
            <a:off x="7524050" y="2557250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IS THIS RIGHT?</a:t>
            </a:r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8B31E0"/>
              </a:solidFill>
            </a:endParaRPr>
          </a:p>
          <a:p>
            <a:pPr lvl="0" rtl="0" algn="ctr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>
                <a:solidFill>
                  <a:srgbClr val="8B31E0"/>
                </a:solidFill>
              </a:rPr>
              <a:t>&lt;p&gt;</a:t>
            </a:r>
            <a:r>
              <a:rPr lang="en" sz="3000"/>
              <a:t>This is a paragraph of text.</a:t>
            </a:r>
            <a:r>
              <a:rPr lang="en" sz="3000">
                <a:solidFill>
                  <a:srgbClr val="8B31E0"/>
                </a:solidFill>
              </a:rPr>
              <a:t>&lt;p&gt;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IS THIS RIGHT?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8B31E0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8B31E0"/>
                </a:solidFill>
              </a:rPr>
              <a:t>&lt;p&gt;</a:t>
            </a:r>
            <a:r>
              <a:rPr lang="en" sz="3000"/>
              <a:t>This is a paragraph of text.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IS THIS RIGHT?</a:t>
            </a:r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8B31E0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8B31E0"/>
                </a:solidFill>
              </a:rPr>
              <a:t>p&gt;</a:t>
            </a:r>
            <a:r>
              <a:rPr lang="en" sz="3000"/>
              <a:t>This is a paragraph of text.</a:t>
            </a:r>
            <a:r>
              <a:rPr lang="en" sz="3000">
                <a:solidFill>
                  <a:srgbClr val="8B31E0"/>
                </a:solidFill>
              </a:rPr>
              <a:t>&lt;/p&gt;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IS THIS RIGHT?</a:t>
            </a:r>
          </a:p>
        </p:txBody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8B31E0"/>
              </a:solidFill>
            </a:endParaRPr>
          </a:p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8B31E0"/>
                </a:solidFill>
              </a:rPr>
              <a:t>&lt;p&gt;</a:t>
            </a:r>
            <a:r>
              <a:rPr lang="en" sz="3000"/>
              <a:t>This is a paragraph of text.</a:t>
            </a:r>
            <a:r>
              <a:rPr lang="en" sz="3000">
                <a:solidFill>
                  <a:srgbClr val="8B31E0"/>
                </a:solidFill>
              </a:rPr>
              <a:t>&lt;/b&gt;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READY TO START CODING?</a:t>
            </a:r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Today we’re using a tool called Mozilla Thimble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WEBMAKER.ORG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457200" y="2883325"/>
            <a:ext cx="8229600" cy="14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3000">
                <a:latin typeface="Quicksand"/>
                <a:ea typeface="Quicksand"/>
                <a:cs typeface="Quicksand"/>
                <a:sym typeface="Quicksand"/>
              </a:rPr>
              <a:t>email: workshops@girlslearningcode.com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3000">
                <a:latin typeface="Quicksand"/>
                <a:ea typeface="Quicksand"/>
                <a:cs typeface="Quicksand"/>
                <a:sym typeface="Quicksand"/>
              </a:rPr>
              <a:t>password: Helloworld123</a:t>
            </a:r>
          </a:p>
        </p:txBody>
      </p:sp>
      <p:pic>
        <p:nvPicPr>
          <p:cNvPr id="213" name="Shape 213"/>
          <p:cNvPicPr preferRelativeResize="0"/>
          <p:nvPr/>
        </p:nvPicPr>
        <p:blipFill rotWithShape="1">
          <a:blip r:embed="rId3">
            <a:alphaModFix/>
          </a:blip>
          <a:srcRect b="33592" l="0" r="1176" t="8409"/>
          <a:stretch/>
        </p:blipFill>
        <p:spPr>
          <a:xfrm>
            <a:off x="53625" y="1571125"/>
            <a:ext cx="9036777" cy="1091649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/>
          <p:nvPr/>
        </p:nvSpPr>
        <p:spPr>
          <a:xfrm rot="5400000">
            <a:off x="6692899" y="926500"/>
            <a:ext cx="1222200" cy="493499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AGENDA</a:t>
            </a:r>
          </a:p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What makes a good website? 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How to read and write in HTML 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How to read and write in CSS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Lunch!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More HTML 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More CSS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Demos!</a:t>
            </a:r>
          </a:p>
        </p:txBody>
      </p: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" name="Shape 220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00161"/>
            <a:ext cx="9143999" cy="1413626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Shape 222"/>
          <p:cNvSpPr/>
          <p:nvPr/>
        </p:nvSpPr>
        <p:spPr>
          <a:xfrm>
            <a:off x="1592175" y="1745300"/>
            <a:ext cx="690899" cy="395399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3" name="Shape 223"/>
          <p:cNvSpPr/>
          <p:nvPr/>
        </p:nvSpPr>
        <p:spPr>
          <a:xfrm>
            <a:off x="1592175" y="2140700"/>
            <a:ext cx="490499" cy="349499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THIMBLE</a:t>
            </a:r>
          </a:p>
        </p:txBody>
      </p:sp>
      <p:sp>
        <p:nvSpPr>
          <p:cNvPr id="229" name="Shape 229"/>
          <p:cNvSpPr txBox="1"/>
          <p:nvPr/>
        </p:nvSpPr>
        <p:spPr>
          <a:xfrm>
            <a:off x="457200" y="1231900"/>
            <a:ext cx="18366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600">
                <a:latin typeface="Quicksand"/>
                <a:ea typeface="Quicksand"/>
                <a:cs typeface="Quicksand"/>
                <a:sym typeface="Quicksand"/>
              </a:rPr>
              <a:t>&lt;html&gt; 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600">
                <a:latin typeface="Quicksand"/>
                <a:ea typeface="Quicksand"/>
                <a:cs typeface="Quicksand"/>
                <a:sym typeface="Quicksand"/>
              </a:rPr>
              <a:t>&lt;head&gt;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600">
                <a:latin typeface="Quicksand"/>
                <a:ea typeface="Quicksand"/>
                <a:cs typeface="Quicksand"/>
                <a:sym typeface="Quicksand"/>
              </a:rPr>
              <a:t>&lt;/head&gt;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600">
                <a:latin typeface="Quicksand"/>
                <a:ea typeface="Quicksand"/>
                <a:cs typeface="Quicksand"/>
                <a:sym typeface="Quicksand"/>
              </a:rPr>
              <a:t>&lt;body&gt;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600">
                <a:latin typeface="Quicksand"/>
                <a:ea typeface="Quicksand"/>
                <a:cs typeface="Quicksand"/>
                <a:sym typeface="Quicksand"/>
              </a:rPr>
              <a:t>&lt;/body&gt;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600">
                <a:latin typeface="Quicksand"/>
                <a:ea typeface="Quicksand"/>
                <a:cs typeface="Quicksand"/>
                <a:sym typeface="Quicksand"/>
              </a:rPr>
              <a:t>&lt;/html&gt;</a:t>
            </a:r>
          </a:p>
        </p:txBody>
      </p:sp>
      <p:sp>
        <p:nvSpPr>
          <p:cNvPr id="230" name="Shape 230"/>
          <p:cNvSpPr txBox="1"/>
          <p:nvPr/>
        </p:nvSpPr>
        <p:spPr>
          <a:xfrm>
            <a:off x="2747900" y="1231900"/>
            <a:ext cx="62952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40000"/>
              </a:lnSpc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We’re going to start communicating in HTML</a:t>
            </a:r>
          </a:p>
          <a:p>
            <a:pPr lvl="0" rtl="0">
              <a:lnSpc>
                <a:spcPct val="140000"/>
              </a:lnSpc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Information about our webpage starts here</a:t>
            </a:r>
          </a:p>
          <a:p>
            <a:pPr lvl="0" rtl="0">
              <a:lnSpc>
                <a:spcPct val="140000"/>
              </a:lnSpc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Information about our website ends here</a:t>
            </a:r>
          </a:p>
          <a:p>
            <a:pPr lvl="0" rtl="0">
              <a:lnSpc>
                <a:spcPct val="140000"/>
              </a:lnSpc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Content to display starts here</a:t>
            </a:r>
          </a:p>
          <a:p>
            <a:pPr rtl="0">
              <a:lnSpc>
                <a:spcPct val="140000"/>
              </a:lnSpc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Content to display ends here</a:t>
            </a:r>
          </a:p>
          <a:p>
            <a:pPr lvl="0" rtl="0">
              <a:lnSpc>
                <a:spcPct val="140000"/>
              </a:lnSpc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We’re going to stop communicating in HTML</a:t>
            </a:r>
          </a:p>
          <a:p>
            <a:pPr lvl="0" rtl="0">
              <a:lnSpc>
                <a:spcPct val="140000"/>
              </a:lnSpc>
              <a:spcBef>
                <a:spcPts val="600"/>
              </a:spcBef>
              <a:buNone/>
            </a:pPr>
            <a:r>
              <a:t/>
            </a:r>
            <a:endParaRPr sz="2000"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231" name="Shape 231"/>
          <p:cNvCxnSpPr/>
          <p:nvPr/>
        </p:nvCxnSpPr>
        <p:spPr>
          <a:xfrm>
            <a:off x="2434675" y="1406800"/>
            <a:ext cx="0" cy="2796600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NESTING</a:t>
            </a:r>
          </a:p>
        </p:txBody>
      </p:sp>
      <p:sp>
        <p:nvSpPr>
          <p:cNvPr id="237" name="Shape 237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Now that we understand a basic HTML file, let’s look a little more closely at the tags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You’ll see that there are tags inside other tags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This is called nesting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HEAD</a:t>
            </a:r>
          </a:p>
        </p:txBody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Head tags hold information about our webpage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Nested inside the head tags are title tags 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A title refers to the text you see at the top of a webpage, in a tab, or even in Google search result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TITLE</a:t>
            </a:r>
          </a:p>
        </p:txBody>
      </p:sp>
      <p:sp>
        <p:nvSpPr>
          <p:cNvPr id="249" name="Shape 249"/>
          <p:cNvSpPr txBox="1"/>
          <p:nvPr/>
        </p:nvSpPr>
        <p:spPr>
          <a:xfrm>
            <a:off x="457200" y="1231899"/>
            <a:ext cx="82296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600"/>
              </a:spcBef>
              <a:buNone/>
            </a:pPr>
            <a:r>
              <a:rPr lang="en" sz="3000">
                <a:latin typeface="Quicksand"/>
                <a:ea typeface="Quicksand"/>
                <a:cs typeface="Quicksand"/>
                <a:sym typeface="Quicksand"/>
              </a:rPr>
              <a:t>&lt;title&gt;Google&lt;/title&gt;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300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250" name="Shape 250"/>
          <p:cNvSpPr/>
          <p:nvPr/>
        </p:nvSpPr>
        <p:spPr>
          <a:xfrm>
            <a:off x="3061150" y="2735175"/>
            <a:ext cx="988499" cy="277800"/>
          </a:xfrm>
          <a:prstGeom prst="rect">
            <a:avLst/>
          </a:prstGeom>
          <a:noFill/>
          <a:ln cap="flat" w="38100">
            <a:solidFill>
              <a:srgbClr val="00A27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51" name="Shape 2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5525" y="2349462"/>
            <a:ext cx="4352925" cy="202882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Shape 252"/>
          <p:cNvSpPr/>
          <p:nvPr/>
        </p:nvSpPr>
        <p:spPr>
          <a:xfrm>
            <a:off x="3017025" y="2409500"/>
            <a:ext cx="988499" cy="277800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53" name="Shape 253"/>
          <p:cNvCxnSpPr/>
          <p:nvPr/>
        </p:nvCxnSpPr>
        <p:spPr>
          <a:xfrm flipH="1">
            <a:off x="3784474" y="1911325"/>
            <a:ext cx="591900" cy="450299"/>
          </a:xfrm>
          <a:prstGeom prst="straightConnector1">
            <a:avLst/>
          </a:prstGeom>
          <a:noFill/>
          <a:ln cap="flat" w="19050">
            <a:solidFill>
              <a:srgbClr val="191919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BODY	</a:t>
            </a:r>
          </a:p>
        </p:txBody>
      </p:sp>
      <p:sp>
        <p:nvSpPr>
          <p:cNvPr id="259" name="Shape 259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Body tags hold your webpage’s content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What is nested inside your body tags already?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What other pieces of content could you put on a webpage?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HEADINGS</a:t>
            </a:r>
          </a:p>
        </p:txBody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Heading tags come in 6 different types:</a:t>
            </a:r>
          </a:p>
          <a:p>
            <a:pPr indent="0" lvl="0" marL="457200" rtl="0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br>
              <a:rPr lang="en" sz="3000"/>
            </a:br>
            <a:r>
              <a:rPr lang="en" sz="3000"/>
              <a:t>&lt;h1&gt; Heading 1 &lt;/h1&gt;</a:t>
            </a:r>
          </a:p>
          <a:p>
            <a:pPr indent="0" lvl="0" marL="45720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&lt;h2&gt; Heading 2 &lt;/h2&gt;</a:t>
            </a:r>
          </a:p>
          <a:p>
            <a:pPr indent="0" lvl="0" marL="457200" rtl="0">
              <a:spcBef>
                <a:spcPts val="0"/>
              </a:spcBef>
              <a:buClr>
                <a:schemeClr val="dk1"/>
              </a:buClr>
              <a:buSzPct val="50000"/>
              <a:buFont typeface="Arial"/>
              <a:buNone/>
            </a:pPr>
            <a:r>
              <a:rPr lang="en" sz="2200"/>
              <a:t>&lt;h3&gt; Heading 3 &lt;/h3&gt;</a:t>
            </a:r>
          </a:p>
          <a:p>
            <a:pPr indent="0" lvl="0" marL="457200" rtl="0"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/>
              <a:t>&lt;h4&gt; Heading 4 &lt;/h4&gt;</a:t>
            </a:r>
          </a:p>
          <a:p>
            <a:pPr indent="0" lvl="0" marL="457200" rtl="0">
              <a:spcBef>
                <a:spcPts val="0"/>
              </a:spcBef>
              <a:buClr>
                <a:schemeClr val="dk1"/>
              </a:buClr>
              <a:buSzPct val="68750"/>
              <a:buFont typeface="Arial"/>
              <a:buNone/>
            </a:pPr>
            <a:r>
              <a:rPr lang="en" sz="1600"/>
              <a:t>&lt;h5&gt; Heading 5 &lt;/h5&gt;</a:t>
            </a:r>
          </a:p>
          <a:p>
            <a:pPr indent="0" lvl="0" marL="457200" rtl="0"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" sz="1400"/>
              <a:t>&lt;h6&gt; Heading 6 &lt;/h6&gt;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LINKS - TAGS WITH ATTRIBUTES</a:t>
            </a:r>
          </a:p>
        </p:txBody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The &lt;a&gt; tag (anchor), tells a browser to link to another </a:t>
            </a:r>
            <a:r>
              <a:rPr b="1" lang="en"/>
              <a:t>URL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A URL is a web address. For example: http://www.google.ca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But how does the &lt;a&gt; tag know what webpage to link to??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We use an attribute! </a:t>
            </a:r>
          </a:p>
        </p:txBody>
      </p:sp>
    </p:spTree>
  </p:cSld>
  <p:clrMapOvr>
    <a:masterClrMapping/>
  </p:clrMapOvr>
  <p:transition spd="slow">
    <p:cut/>
  </p:transition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Shape 27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LINKS - TAGS WITH ATTRIBUTES</a:t>
            </a:r>
          </a:p>
        </p:txBody>
      </p:sp>
      <p:sp>
        <p:nvSpPr>
          <p:cNvPr id="277" name="Shape 277"/>
          <p:cNvSpPr txBox="1"/>
          <p:nvPr/>
        </p:nvSpPr>
        <p:spPr>
          <a:xfrm>
            <a:off x="457200" y="1308099"/>
            <a:ext cx="82296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800">
                <a:latin typeface="Quicksand"/>
                <a:ea typeface="Quicksand"/>
                <a:cs typeface="Quicksand"/>
                <a:sym typeface="Quicksand"/>
              </a:rPr>
              <a:t>&lt;a href=“</a:t>
            </a:r>
            <a:r>
              <a:rPr lang="en" sz="2800"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http://www.google.ca</a:t>
            </a:r>
            <a:r>
              <a:rPr lang="en" sz="2800">
                <a:latin typeface="Quicksand"/>
                <a:ea typeface="Quicksand"/>
                <a:cs typeface="Quicksand"/>
                <a:sym typeface="Quicksand"/>
              </a:rPr>
              <a:t>”&gt;Google&lt;/a&gt;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800">
              <a:latin typeface="Quicksand"/>
              <a:ea typeface="Quicksand"/>
              <a:cs typeface="Quicksand"/>
              <a:sym typeface="Quicksand"/>
            </a:endParaRPr>
          </a:p>
          <a:p>
            <a:pPr rtl="0">
              <a:spcBef>
                <a:spcPts val="600"/>
              </a:spcBef>
              <a:buNone/>
            </a:pPr>
            <a:r>
              <a:t/>
            </a:r>
            <a:endParaRPr sz="1800"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opening tag      </a:t>
            </a:r>
            <a:r>
              <a:rPr lang="en" sz="18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attribute             value                                    closing tag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 </a:t>
            </a:r>
          </a:p>
        </p:txBody>
      </p:sp>
      <p:cxnSp>
        <p:nvCxnSpPr>
          <p:cNvPr id="278" name="Shape 278"/>
          <p:cNvCxnSpPr/>
          <p:nvPr/>
        </p:nvCxnSpPr>
        <p:spPr>
          <a:xfrm rot="10800000">
            <a:off x="824850" y="2084975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79" name="Shape 279"/>
          <p:cNvCxnSpPr/>
          <p:nvPr/>
        </p:nvCxnSpPr>
        <p:spPr>
          <a:xfrm rot="10800000">
            <a:off x="1703374" y="2078525"/>
            <a:ext cx="615900" cy="5270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80" name="Shape 280"/>
          <p:cNvCxnSpPr/>
          <p:nvPr/>
        </p:nvCxnSpPr>
        <p:spPr>
          <a:xfrm rot="10800000">
            <a:off x="4497700" y="2084975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81" name="Shape 281"/>
          <p:cNvCxnSpPr/>
          <p:nvPr/>
        </p:nvCxnSpPr>
        <p:spPr>
          <a:xfrm rot="10800000">
            <a:off x="8104000" y="2084975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HOW TO GET A URL?</a:t>
            </a:r>
          </a:p>
        </p:txBody>
      </p:sp>
      <p:pic>
        <p:nvPicPr>
          <p:cNvPr id="287" name="Shape 287"/>
          <p:cNvPicPr preferRelativeResize="0"/>
          <p:nvPr/>
        </p:nvPicPr>
        <p:blipFill rotWithShape="1">
          <a:blip r:embed="rId3">
            <a:alphaModFix/>
          </a:blip>
          <a:srcRect b="41407" l="1224" r="6019" t="5749"/>
          <a:stretch/>
        </p:blipFill>
        <p:spPr>
          <a:xfrm>
            <a:off x="604800" y="1357650"/>
            <a:ext cx="7234548" cy="29317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8" name="Shape 288"/>
          <p:cNvCxnSpPr/>
          <p:nvPr/>
        </p:nvCxnSpPr>
        <p:spPr>
          <a:xfrm flipH="1" rot="10800000">
            <a:off x="1375592" y="1642318"/>
            <a:ext cx="121199" cy="269700"/>
          </a:xfrm>
          <a:prstGeom prst="straightConnector1">
            <a:avLst/>
          </a:prstGeom>
          <a:noFill/>
          <a:ln cap="flat" w="1905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89" name="Shape 289"/>
          <p:cNvSpPr/>
          <p:nvPr/>
        </p:nvSpPr>
        <p:spPr>
          <a:xfrm>
            <a:off x="1496800" y="1357650"/>
            <a:ext cx="1240500" cy="233399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 txBox="1"/>
          <p:nvPr/>
        </p:nvSpPr>
        <p:spPr>
          <a:xfrm>
            <a:off x="855500" y="1912025"/>
            <a:ext cx="951899" cy="3272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latin typeface="Quicksand"/>
                <a:ea typeface="Quicksand"/>
                <a:cs typeface="Quicksand"/>
                <a:sym typeface="Quicksand"/>
              </a:rPr>
              <a:t>Copy this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TODAY’S PROJECT</a:t>
            </a:r>
          </a:p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Your very own business webpage coded from scratch!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2" name="Shape 52"/>
          <p:cNvPicPr preferRelativeResize="0"/>
          <p:nvPr/>
        </p:nvPicPr>
        <p:blipFill rotWithShape="1">
          <a:blip r:embed="rId3">
            <a:alphaModFix/>
          </a:blip>
          <a:srcRect b="0" l="11504" r="10339" t="0"/>
          <a:stretch/>
        </p:blipFill>
        <p:spPr>
          <a:xfrm>
            <a:off x="3818062" y="1954274"/>
            <a:ext cx="4093973" cy="291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IMAGES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x="457200" y="1200149"/>
            <a:ext cx="82296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Quicksand"/>
              <a:buChar char="➔"/>
            </a:pP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An image attribute tells the browser where to find the image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800"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2800">
                <a:latin typeface="Quicksand"/>
                <a:ea typeface="Quicksand"/>
                <a:cs typeface="Quicksand"/>
                <a:sym typeface="Quicksand"/>
              </a:rPr>
              <a:t>&lt;img src=“</a:t>
            </a:r>
            <a:r>
              <a:rPr lang="en" sz="2800">
                <a:latin typeface="Quicksand"/>
                <a:ea typeface="Quicksand"/>
                <a:cs typeface="Quicksand"/>
                <a:sym typeface="Quicksand"/>
                <a:hlinkClick r:id="rId3"/>
              </a:rPr>
              <a:t>http://www.</a:t>
            </a:r>
            <a:r>
              <a:rPr lang="en" sz="2800">
                <a:latin typeface="Quicksand"/>
                <a:ea typeface="Quicksand"/>
                <a:cs typeface="Quicksand"/>
                <a:sym typeface="Quicksand"/>
              </a:rPr>
              <a:t>hello.com/cat.jpg”/&gt;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800">
              <a:latin typeface="Quicksand"/>
              <a:ea typeface="Quicksand"/>
              <a:cs typeface="Quicksand"/>
              <a:sym typeface="Quicksand"/>
            </a:endParaRPr>
          </a:p>
          <a:p>
            <a:pPr rtl="0">
              <a:spcBef>
                <a:spcPts val="600"/>
              </a:spcBef>
              <a:buNone/>
            </a:pPr>
            <a:r>
              <a:t/>
            </a:r>
            <a:endParaRPr sz="1800"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opening tag      </a:t>
            </a:r>
            <a:r>
              <a:rPr lang="en" sz="18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attribute             value                                    closing tag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 </a:t>
            </a:r>
          </a:p>
        </p:txBody>
      </p:sp>
      <p:cxnSp>
        <p:nvCxnSpPr>
          <p:cNvPr id="297" name="Shape 297"/>
          <p:cNvCxnSpPr/>
          <p:nvPr/>
        </p:nvCxnSpPr>
        <p:spPr>
          <a:xfrm rot="10800000">
            <a:off x="936675" y="3298325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98" name="Shape 298"/>
          <p:cNvCxnSpPr/>
          <p:nvPr/>
        </p:nvCxnSpPr>
        <p:spPr>
          <a:xfrm rot="10800000">
            <a:off x="1910650" y="3298325"/>
            <a:ext cx="392399" cy="5402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99" name="Shape 299"/>
          <p:cNvCxnSpPr/>
          <p:nvPr/>
        </p:nvCxnSpPr>
        <p:spPr>
          <a:xfrm rot="10800000">
            <a:off x="4480500" y="3298325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00" name="Shape 300"/>
          <p:cNvCxnSpPr/>
          <p:nvPr/>
        </p:nvCxnSpPr>
        <p:spPr>
          <a:xfrm rot="10800000">
            <a:off x="7888975" y="3311375"/>
            <a:ext cx="0" cy="514199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HOW TO GET AN IMAGE URL</a:t>
            </a:r>
          </a:p>
        </p:txBody>
      </p:sp>
      <p:pic>
        <p:nvPicPr>
          <p:cNvPr id="306" name="Shape 3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474" y="1213387"/>
            <a:ext cx="2780124" cy="157567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Shape 307"/>
          <p:cNvSpPr txBox="1"/>
          <p:nvPr/>
        </p:nvSpPr>
        <p:spPr>
          <a:xfrm>
            <a:off x="76200" y="1200150"/>
            <a:ext cx="497400" cy="477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1</a:t>
            </a:r>
          </a:p>
        </p:txBody>
      </p:sp>
      <p:pic>
        <p:nvPicPr>
          <p:cNvPr id="308" name="Shape 308"/>
          <p:cNvPicPr preferRelativeResize="0"/>
          <p:nvPr/>
        </p:nvPicPr>
        <p:blipFill rotWithShape="1">
          <a:blip r:embed="rId4">
            <a:alphaModFix/>
          </a:blip>
          <a:srcRect b="45036" l="0" r="0" t="0"/>
          <a:stretch/>
        </p:blipFill>
        <p:spPr>
          <a:xfrm>
            <a:off x="3938875" y="1221125"/>
            <a:ext cx="5046276" cy="157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Shape 309"/>
          <p:cNvPicPr preferRelativeResize="0"/>
          <p:nvPr/>
        </p:nvPicPr>
        <p:blipFill rotWithShape="1">
          <a:blip r:embed="rId5">
            <a:alphaModFix/>
          </a:blip>
          <a:srcRect b="16638" l="0" r="0" t="0"/>
          <a:stretch/>
        </p:blipFill>
        <p:spPr>
          <a:xfrm>
            <a:off x="465200" y="2954687"/>
            <a:ext cx="3257374" cy="163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Shape 310"/>
          <p:cNvPicPr preferRelativeResize="0"/>
          <p:nvPr/>
        </p:nvPicPr>
        <p:blipFill rotWithShape="1">
          <a:blip r:embed="rId6">
            <a:alphaModFix/>
          </a:blip>
          <a:srcRect b="54892" l="0" r="22197" t="4557"/>
          <a:stretch/>
        </p:blipFill>
        <p:spPr>
          <a:xfrm>
            <a:off x="4771950" y="2954700"/>
            <a:ext cx="3743101" cy="163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Shape 311"/>
          <p:cNvSpPr/>
          <p:nvPr/>
        </p:nvSpPr>
        <p:spPr>
          <a:xfrm>
            <a:off x="2758150" y="3645650"/>
            <a:ext cx="335700" cy="122699"/>
          </a:xfrm>
          <a:prstGeom prst="rect">
            <a:avLst/>
          </a:prstGeom>
          <a:noFill/>
          <a:ln cap="flat" w="1905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12" name="Shape 312"/>
          <p:cNvCxnSpPr/>
          <p:nvPr/>
        </p:nvCxnSpPr>
        <p:spPr>
          <a:xfrm flipH="1">
            <a:off x="3169000" y="3721850"/>
            <a:ext cx="477899" cy="6599"/>
          </a:xfrm>
          <a:prstGeom prst="straightConnector1">
            <a:avLst/>
          </a:prstGeom>
          <a:noFill/>
          <a:ln cap="flat" w="19050">
            <a:solidFill>
              <a:srgbClr val="FF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313" name="Shape 313"/>
          <p:cNvSpPr txBox="1"/>
          <p:nvPr/>
        </p:nvSpPr>
        <p:spPr>
          <a:xfrm>
            <a:off x="7359850" y="2801687"/>
            <a:ext cx="3657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Copy this</a:t>
            </a:r>
          </a:p>
        </p:txBody>
      </p:sp>
      <p:sp>
        <p:nvSpPr>
          <p:cNvPr id="314" name="Shape 314"/>
          <p:cNvSpPr txBox="1"/>
          <p:nvPr/>
        </p:nvSpPr>
        <p:spPr>
          <a:xfrm>
            <a:off x="3441475" y="1200150"/>
            <a:ext cx="497400" cy="477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2</a:t>
            </a:r>
          </a:p>
        </p:txBody>
      </p:sp>
      <p:sp>
        <p:nvSpPr>
          <p:cNvPr id="315" name="Shape 315"/>
          <p:cNvSpPr txBox="1"/>
          <p:nvPr/>
        </p:nvSpPr>
        <p:spPr>
          <a:xfrm>
            <a:off x="0" y="2893975"/>
            <a:ext cx="497400" cy="477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3</a:t>
            </a:r>
          </a:p>
        </p:txBody>
      </p:sp>
      <p:sp>
        <p:nvSpPr>
          <p:cNvPr id="316" name="Shape 316"/>
          <p:cNvSpPr txBox="1"/>
          <p:nvPr/>
        </p:nvSpPr>
        <p:spPr>
          <a:xfrm>
            <a:off x="4193325" y="2893975"/>
            <a:ext cx="497400" cy="477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000">
                <a:solidFill>
                  <a:srgbClr val="8B31E0"/>
                </a:solidFill>
                <a:latin typeface="Quicksand"/>
                <a:ea typeface="Quicksand"/>
                <a:cs typeface="Quicksand"/>
                <a:sym typeface="Quicksand"/>
              </a:rPr>
              <a:t>4</a:t>
            </a:r>
          </a:p>
        </p:txBody>
      </p:sp>
      <p:sp>
        <p:nvSpPr>
          <p:cNvPr id="317" name="Shape 317"/>
          <p:cNvSpPr/>
          <p:nvPr/>
        </p:nvSpPr>
        <p:spPr>
          <a:xfrm>
            <a:off x="5336050" y="2954700"/>
            <a:ext cx="2023800" cy="151200"/>
          </a:xfrm>
          <a:prstGeom prst="rect">
            <a:avLst/>
          </a:prstGeom>
          <a:noFill/>
          <a:ln cap="flat" w="1905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CHALLENGE</a:t>
            </a:r>
          </a:p>
        </p:txBody>
      </p:sp>
      <p:sp>
        <p:nvSpPr>
          <p:cNvPr id="323" name="Shape 323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Combine what we’ve learned so far with images and links to create an image link! 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Hint: use nesting!</a:t>
            </a:r>
          </a:p>
        </p:txBody>
      </p:sp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Shape 32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UNORDERED LIST</a:t>
            </a:r>
          </a:p>
        </p:txBody>
      </p:sp>
      <p:sp>
        <p:nvSpPr>
          <p:cNvPr id="329" name="Shape 329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&lt;ul&gt;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	&lt;li&gt; list item 1 &lt;/li&gt;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	&lt;li&gt; list item 2 &lt;/li&gt;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&lt;/ul&gt;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Shape 33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ORDERED LIST</a:t>
            </a:r>
          </a:p>
        </p:txBody>
      </p:sp>
      <p:sp>
        <p:nvSpPr>
          <p:cNvPr id="335" name="Shape 335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&lt;ol&gt;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	&lt;li&gt; list item 1 &lt;/li&gt;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	&lt;li&gt; list item 2 &lt;/li&gt;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&lt;/ol&gt;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LUNCH!</a:t>
            </a:r>
          </a:p>
        </p:txBody>
      </p:sp>
      <p:sp>
        <p:nvSpPr>
          <p:cNvPr id="341" name="Shape 341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GAME</a:t>
            </a:r>
          </a:p>
        </p:txBody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CSS TIME! </a:t>
            </a:r>
          </a:p>
        </p:txBody>
      </p:sp>
      <p:sp>
        <p:nvSpPr>
          <p:cNvPr id="353" name="Shape 353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Let’s make everything beautiful </a:t>
            </a:r>
          </a:p>
        </p:txBody>
      </p:sp>
    </p:spTree>
  </p:cSld>
  <p:clrMapOvr>
    <a:masterClrMapping/>
  </p:clrMapOvr>
  <p:transition spd="slow">
    <p:cut/>
  </p:transition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CSS: </a:t>
            </a:r>
            <a:r>
              <a:rPr lang="en" sz="2400"/>
              <a:t>CASCADING STYLE SHEETS</a:t>
            </a:r>
          </a:p>
        </p:txBody>
      </p:sp>
      <p:sp>
        <p:nvSpPr>
          <p:cNvPr id="359" name="Shape 359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Just like HTML, CSS is a language that communicates with browsers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It makes HTML look pretty!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Shape 36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 WEBPAGE </a:t>
            </a:r>
            <a:r>
              <a:rPr b="1" lang="en"/>
              <a:t>WITHOUT</a:t>
            </a:r>
            <a:r>
              <a:rPr lang="en"/>
              <a:t> CSS</a:t>
            </a:r>
          </a:p>
        </p:txBody>
      </p:sp>
      <p:pic>
        <p:nvPicPr>
          <p:cNvPr id="365" name="Shape 365"/>
          <p:cNvPicPr preferRelativeResize="0"/>
          <p:nvPr/>
        </p:nvPicPr>
        <p:blipFill rotWithShape="1">
          <a:blip r:embed="rId3">
            <a:alphaModFix/>
          </a:blip>
          <a:srcRect b="10793" l="0" r="0" t="0"/>
          <a:stretch/>
        </p:blipFill>
        <p:spPr>
          <a:xfrm>
            <a:off x="580825" y="1200150"/>
            <a:ext cx="7223649" cy="346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WHY DO WE MAKE WEBSITES?</a:t>
            </a:r>
          </a:p>
        </p:txBody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A WEBPAGE </a:t>
            </a:r>
            <a:r>
              <a:rPr b="1" lang="en"/>
              <a:t>WITH</a:t>
            </a:r>
            <a:r>
              <a:rPr lang="en"/>
              <a:t> CSS</a:t>
            </a:r>
          </a:p>
        </p:txBody>
      </p:sp>
      <p:pic>
        <p:nvPicPr>
          <p:cNvPr id="371" name="Shape 371"/>
          <p:cNvPicPr preferRelativeResize="0"/>
          <p:nvPr/>
        </p:nvPicPr>
        <p:blipFill rotWithShape="1">
          <a:blip r:embed="rId3">
            <a:alphaModFix/>
          </a:blip>
          <a:srcRect b="10992" l="0" r="0" t="0"/>
          <a:stretch/>
        </p:blipFill>
        <p:spPr>
          <a:xfrm>
            <a:off x="457200" y="1193350"/>
            <a:ext cx="6917425" cy="341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6" name="Shape 3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312" y="1010200"/>
            <a:ext cx="3995973" cy="2214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7" name="Shape 377"/>
          <p:cNvCxnSpPr/>
          <p:nvPr/>
        </p:nvCxnSpPr>
        <p:spPr>
          <a:xfrm>
            <a:off x="4572000" y="0"/>
            <a:ext cx="0" cy="5139299"/>
          </a:xfrm>
          <a:prstGeom prst="straightConnector1">
            <a:avLst/>
          </a:prstGeom>
          <a:noFill/>
          <a:ln cap="flat" w="19050">
            <a:solidFill>
              <a:srgbClr val="66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78" name="Shape 378"/>
          <p:cNvSpPr txBox="1"/>
          <p:nvPr/>
        </p:nvSpPr>
        <p:spPr>
          <a:xfrm>
            <a:off x="235850" y="393650"/>
            <a:ext cx="4228199" cy="58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Use HTML for </a:t>
            </a:r>
            <a:r>
              <a:rPr lang="en" sz="2400" u="sng">
                <a:latin typeface="Quicksand"/>
                <a:ea typeface="Quicksand"/>
                <a:cs typeface="Quicksand"/>
                <a:sym typeface="Quicksand"/>
              </a:rPr>
              <a:t>content</a:t>
            </a: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.</a:t>
            </a:r>
          </a:p>
        </p:txBody>
      </p:sp>
      <p:sp>
        <p:nvSpPr>
          <p:cNvPr id="379" name="Shape 379"/>
          <p:cNvSpPr txBox="1"/>
          <p:nvPr/>
        </p:nvSpPr>
        <p:spPr>
          <a:xfrm>
            <a:off x="4825065" y="358100"/>
            <a:ext cx="4087799" cy="6521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Use CSS for </a:t>
            </a:r>
            <a:r>
              <a:rPr lang="en" sz="2400" u="sng">
                <a:latin typeface="Quicksand"/>
                <a:ea typeface="Quicksand"/>
                <a:cs typeface="Quicksand"/>
                <a:sym typeface="Quicksand"/>
              </a:rPr>
              <a:t>design</a:t>
            </a: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.</a:t>
            </a:r>
          </a:p>
        </p:txBody>
      </p:sp>
      <p:pic>
        <p:nvPicPr>
          <p:cNvPr id="380" name="Shape 3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1000" y="1010025"/>
            <a:ext cx="3995948" cy="2215333"/>
          </a:xfrm>
          <a:prstGeom prst="rect">
            <a:avLst/>
          </a:prstGeom>
          <a:noFill/>
          <a:ln>
            <a:noFill/>
          </a:ln>
        </p:spPr>
      </p:pic>
      <p:sp>
        <p:nvSpPr>
          <p:cNvPr id="381" name="Shape 381"/>
          <p:cNvSpPr txBox="1"/>
          <p:nvPr/>
        </p:nvSpPr>
        <p:spPr>
          <a:xfrm>
            <a:off x="629300" y="3260625"/>
            <a:ext cx="3279899" cy="19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Headings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Paragraphs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Images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Links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Lists</a:t>
            </a:r>
          </a:p>
        </p:txBody>
      </p:sp>
      <p:sp>
        <p:nvSpPr>
          <p:cNvPr id="382" name="Shape 382"/>
          <p:cNvSpPr txBox="1"/>
          <p:nvPr/>
        </p:nvSpPr>
        <p:spPr>
          <a:xfrm>
            <a:off x="5229025" y="3260625"/>
            <a:ext cx="3279899" cy="19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Colors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Fonts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Backgrounds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Borders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Sizes</a:t>
            </a:r>
          </a:p>
        </p:txBody>
      </p:sp>
    </p:spTree>
  </p:cSld>
  <p:clrMapOvr>
    <a:masterClrMapping/>
  </p:clrMapOvr>
  <p:transition spd="slow">
    <p:cut/>
  </p:transition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WHERE DO WE PUT CSS?</a:t>
            </a:r>
          </a:p>
        </p:txBody>
      </p:sp>
      <p:sp>
        <p:nvSpPr>
          <p:cNvPr id="388" name="Shape 388"/>
          <p:cNvSpPr txBox="1"/>
          <p:nvPr/>
        </p:nvSpPr>
        <p:spPr>
          <a:xfrm>
            <a:off x="475750" y="1200149"/>
            <a:ext cx="82296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&lt;html&gt; 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&lt;head&gt;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&lt;/head&gt;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&lt;body&gt;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&lt;style&gt;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&lt;/style&gt;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&lt;/body&gt;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&lt;/html&gt;</a:t>
            </a:r>
          </a:p>
        </p:txBody>
      </p:sp>
      <p:cxnSp>
        <p:nvCxnSpPr>
          <p:cNvPr id="389" name="Shape 389"/>
          <p:cNvCxnSpPr/>
          <p:nvPr/>
        </p:nvCxnSpPr>
        <p:spPr>
          <a:xfrm>
            <a:off x="2453225" y="1375050"/>
            <a:ext cx="0" cy="2796600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90" name="Shape 390"/>
          <p:cNvSpPr/>
          <p:nvPr/>
        </p:nvSpPr>
        <p:spPr>
          <a:xfrm>
            <a:off x="457200" y="2854475"/>
            <a:ext cx="7818599" cy="748200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1" name="Shape 391"/>
          <p:cNvSpPr txBox="1"/>
          <p:nvPr/>
        </p:nvSpPr>
        <p:spPr>
          <a:xfrm>
            <a:off x="2810575" y="1265400"/>
            <a:ext cx="59268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1900">
                <a:latin typeface="Quicksand"/>
                <a:ea typeface="Quicksand"/>
                <a:cs typeface="Quicksand"/>
                <a:sym typeface="Quicksand"/>
              </a:rPr>
              <a:t>We’re going to start communicating in HTML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900">
                <a:latin typeface="Quicksand"/>
                <a:ea typeface="Quicksand"/>
                <a:cs typeface="Quicksand"/>
                <a:sym typeface="Quicksand"/>
              </a:rPr>
              <a:t>Information about our webpage starts here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900">
                <a:latin typeface="Quicksand"/>
                <a:ea typeface="Quicksand"/>
                <a:cs typeface="Quicksand"/>
                <a:sym typeface="Quicksand"/>
              </a:rPr>
              <a:t>Information about our website ends here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900">
                <a:latin typeface="Quicksand"/>
                <a:ea typeface="Quicksand"/>
                <a:cs typeface="Quicksand"/>
                <a:sym typeface="Quicksand"/>
              </a:rPr>
              <a:t>Content to display starts here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900">
                <a:latin typeface="Quicksand"/>
                <a:ea typeface="Quicksand"/>
                <a:cs typeface="Quicksand"/>
                <a:sym typeface="Quicksand"/>
              </a:rPr>
              <a:t>We’re going to start communicating in CSS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900">
                <a:latin typeface="Quicksand"/>
                <a:ea typeface="Quicksand"/>
                <a:cs typeface="Quicksand"/>
                <a:sym typeface="Quicksand"/>
              </a:rPr>
              <a:t>We’re going to stop communicating in CSS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900">
                <a:latin typeface="Quicksand"/>
                <a:ea typeface="Quicksand"/>
                <a:cs typeface="Quicksand"/>
                <a:sym typeface="Quicksand"/>
              </a:rPr>
              <a:t>Content to display ends here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900">
                <a:latin typeface="Quicksand"/>
                <a:ea typeface="Quicksand"/>
                <a:cs typeface="Quicksand"/>
                <a:sym typeface="Quicksand"/>
              </a:rPr>
              <a:t>We’re going to stop communicating in HTML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9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  <p:transition spd="slow">
    <p:cut/>
  </p:transition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CSS IS MADE UP OF RULES</a:t>
            </a:r>
          </a:p>
        </p:txBody>
      </p:sp>
      <p:sp>
        <p:nvSpPr>
          <p:cNvPr id="397" name="Shape 397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HTML elements have to follow these rules in order to look pretty!</a:t>
            </a:r>
          </a:p>
        </p:txBody>
      </p:sp>
    </p:spTree>
  </p:cSld>
  <p:clrMapOvr>
    <a:masterClrMapping/>
  </p:clrMapOvr>
  <p:transition spd="slow">
    <p:cut/>
  </p:transition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Shape 40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CSS RULES USE </a:t>
            </a:r>
            <a:r>
              <a:rPr b="1" lang="en"/>
              <a:t>{</a:t>
            </a:r>
            <a:r>
              <a:rPr lang="en"/>
              <a:t> AND </a:t>
            </a:r>
            <a:r>
              <a:rPr b="1" lang="en"/>
              <a:t>}</a:t>
            </a:r>
            <a:r>
              <a:rPr lang="en"/>
              <a:t> AND </a:t>
            </a:r>
            <a:r>
              <a:rPr b="1" lang="en"/>
              <a:t>;</a:t>
            </a:r>
          </a:p>
        </p:txBody>
      </p:sp>
      <p:pic>
        <p:nvPicPr>
          <p:cNvPr id="403" name="Shape 4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1312" y="1208975"/>
            <a:ext cx="6580177" cy="3054125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Shape 404"/>
          <p:cNvSpPr/>
          <p:nvPr/>
        </p:nvSpPr>
        <p:spPr>
          <a:xfrm>
            <a:off x="5670075" y="2404175"/>
            <a:ext cx="855300" cy="395399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5" name="Shape 405"/>
          <p:cNvSpPr/>
          <p:nvPr/>
        </p:nvSpPr>
        <p:spPr>
          <a:xfrm>
            <a:off x="5361325" y="2842800"/>
            <a:ext cx="361800" cy="395399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Shape 41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CSS RULES</a:t>
            </a:r>
          </a:p>
        </p:txBody>
      </p:sp>
      <p:sp>
        <p:nvSpPr>
          <p:cNvPr id="411" name="Shape 411"/>
          <p:cNvSpPr txBox="1"/>
          <p:nvPr/>
        </p:nvSpPr>
        <p:spPr>
          <a:xfrm>
            <a:off x="3208850" y="1346600"/>
            <a:ext cx="3903900" cy="3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&lt;style&gt;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	p {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		color: red;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	}	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2400"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2400">
                <a:latin typeface="Quicksand"/>
                <a:ea typeface="Quicksand"/>
                <a:cs typeface="Quicksand"/>
                <a:sym typeface="Quicksand"/>
              </a:rPr>
              <a:t>&lt;/style&gt;</a:t>
            </a:r>
          </a:p>
        </p:txBody>
      </p:sp>
      <p:sp>
        <p:nvSpPr>
          <p:cNvPr id="412" name="Shape 412"/>
          <p:cNvSpPr txBox="1"/>
          <p:nvPr/>
        </p:nvSpPr>
        <p:spPr>
          <a:xfrm>
            <a:off x="2031250" y="2157525"/>
            <a:ext cx="1314599" cy="458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200">
                <a:latin typeface="Quicksand"/>
                <a:ea typeface="Quicksand"/>
                <a:cs typeface="Quicksand"/>
                <a:sym typeface="Quicksand"/>
              </a:rPr>
              <a:t>selector</a:t>
            </a:r>
          </a:p>
        </p:txBody>
      </p:sp>
      <p:cxnSp>
        <p:nvCxnSpPr>
          <p:cNvPr id="413" name="Shape 413"/>
          <p:cNvCxnSpPr/>
          <p:nvPr/>
        </p:nvCxnSpPr>
        <p:spPr>
          <a:xfrm>
            <a:off x="3279475" y="2387925"/>
            <a:ext cx="439200" cy="229499"/>
          </a:xfrm>
          <a:prstGeom prst="straightConnector1">
            <a:avLst/>
          </a:prstGeom>
          <a:noFill/>
          <a:ln cap="flat" w="1905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414" name="Shape 414"/>
          <p:cNvCxnSpPr/>
          <p:nvPr/>
        </p:nvCxnSpPr>
        <p:spPr>
          <a:xfrm rot="10800000">
            <a:off x="4726937" y="3350775"/>
            <a:ext cx="391200" cy="445499"/>
          </a:xfrm>
          <a:prstGeom prst="straightConnector1">
            <a:avLst/>
          </a:prstGeom>
          <a:noFill/>
          <a:ln cap="flat" w="1905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5" name="Shape 415"/>
          <p:cNvSpPr txBox="1"/>
          <p:nvPr/>
        </p:nvSpPr>
        <p:spPr>
          <a:xfrm>
            <a:off x="5156755" y="3655175"/>
            <a:ext cx="1451399" cy="458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200">
                <a:latin typeface="Quicksand"/>
                <a:ea typeface="Quicksand"/>
                <a:cs typeface="Quicksand"/>
                <a:sym typeface="Quicksand"/>
              </a:rPr>
              <a:t>property</a:t>
            </a:r>
          </a:p>
        </p:txBody>
      </p:sp>
      <p:cxnSp>
        <p:nvCxnSpPr>
          <p:cNvPr id="416" name="Shape 416"/>
          <p:cNvCxnSpPr/>
          <p:nvPr/>
        </p:nvCxnSpPr>
        <p:spPr>
          <a:xfrm flipH="1">
            <a:off x="5589450" y="2447775"/>
            <a:ext cx="371999" cy="414599"/>
          </a:xfrm>
          <a:prstGeom prst="straightConnector1">
            <a:avLst/>
          </a:prstGeom>
          <a:noFill/>
          <a:ln cap="flat" w="1905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17" name="Shape 417"/>
          <p:cNvSpPr txBox="1"/>
          <p:nvPr/>
        </p:nvSpPr>
        <p:spPr>
          <a:xfrm>
            <a:off x="5961450" y="2158425"/>
            <a:ext cx="989099" cy="4589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200">
                <a:latin typeface="Quicksand"/>
                <a:ea typeface="Quicksand"/>
                <a:cs typeface="Quicksand"/>
                <a:sym typeface="Quicksand"/>
              </a:rPr>
              <a:t>value</a:t>
            </a:r>
          </a:p>
        </p:txBody>
      </p:sp>
    </p:spTree>
  </p:cSld>
  <p:clrMapOvr>
    <a:masterClrMapping/>
  </p:clrMapOvr>
  <p:transition spd="slow">
    <p:cut/>
  </p:transition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Shape 422"/>
          <p:cNvSpPr/>
          <p:nvPr/>
        </p:nvSpPr>
        <p:spPr>
          <a:xfrm>
            <a:off x="4577375" y="1390875"/>
            <a:ext cx="497400" cy="497400"/>
          </a:xfrm>
          <a:prstGeom prst="ellipse">
            <a:avLst/>
          </a:prstGeom>
          <a:solidFill>
            <a:srgbClr val="8B31E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3" name="Shape 423"/>
          <p:cNvSpPr/>
          <p:nvPr/>
        </p:nvSpPr>
        <p:spPr>
          <a:xfrm>
            <a:off x="135575" y="1390875"/>
            <a:ext cx="497400" cy="497400"/>
          </a:xfrm>
          <a:prstGeom prst="ellipse">
            <a:avLst/>
          </a:prstGeom>
          <a:solidFill>
            <a:srgbClr val="8B31E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4" name="Shape 42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DO THESE DO?</a:t>
            </a:r>
          </a:p>
        </p:txBody>
      </p:sp>
      <p:sp>
        <p:nvSpPr>
          <p:cNvPr id="425" name="Shape 425"/>
          <p:cNvSpPr txBox="1"/>
          <p:nvPr/>
        </p:nvSpPr>
        <p:spPr>
          <a:xfrm>
            <a:off x="760850" y="1200150"/>
            <a:ext cx="3396299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&lt;style&gt;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800"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	h1 {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		text-align: center;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		color: blue;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	}	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800"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&lt;/style&gt;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800">
              <a:latin typeface="Quicksand"/>
              <a:ea typeface="Quicksand"/>
              <a:cs typeface="Quicksand"/>
              <a:sym typeface="Quicksand"/>
            </a:endParaRPr>
          </a:p>
        </p:txBody>
      </p:sp>
      <p:cxnSp>
        <p:nvCxnSpPr>
          <p:cNvPr id="426" name="Shape 426"/>
          <p:cNvCxnSpPr/>
          <p:nvPr/>
        </p:nvCxnSpPr>
        <p:spPr>
          <a:xfrm>
            <a:off x="4212450" y="1375050"/>
            <a:ext cx="0" cy="2796600"/>
          </a:xfrm>
          <a:prstGeom prst="straightConnector1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427" name="Shape 427"/>
          <p:cNvSpPr txBox="1"/>
          <p:nvPr/>
        </p:nvSpPr>
        <p:spPr>
          <a:xfrm>
            <a:off x="135575" y="1390875"/>
            <a:ext cx="497400" cy="477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#1</a:t>
            </a:r>
          </a:p>
        </p:txBody>
      </p:sp>
      <p:sp>
        <p:nvSpPr>
          <p:cNvPr id="428" name="Shape 428"/>
          <p:cNvSpPr txBox="1"/>
          <p:nvPr/>
        </p:nvSpPr>
        <p:spPr>
          <a:xfrm>
            <a:off x="4489625" y="1467075"/>
            <a:ext cx="672899" cy="32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000">
                <a:latin typeface="Quicksand"/>
                <a:ea typeface="Quicksand"/>
                <a:cs typeface="Quicksand"/>
                <a:sym typeface="Quicksand"/>
              </a:rPr>
              <a:t>#2</a:t>
            </a:r>
          </a:p>
        </p:txBody>
      </p:sp>
      <p:sp>
        <p:nvSpPr>
          <p:cNvPr id="429" name="Shape 429"/>
          <p:cNvSpPr txBox="1"/>
          <p:nvPr/>
        </p:nvSpPr>
        <p:spPr>
          <a:xfrm>
            <a:off x="5243275" y="1200150"/>
            <a:ext cx="3396299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&lt;style&gt;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800"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	h3, h4 {</a:t>
            </a:r>
          </a:p>
          <a:p>
            <a:pPr indent="457200" lvl="0" marL="457200" rtl="0">
              <a:spcBef>
                <a:spcPts val="600"/>
              </a:spcBef>
              <a:buNone/>
            </a:pPr>
            <a:r>
              <a:rPr lang="en" sz="18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font-weight: bold;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		font-size: 18px;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	}	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800"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1800">
                <a:latin typeface="Quicksand"/>
                <a:ea typeface="Quicksand"/>
                <a:cs typeface="Quicksand"/>
                <a:sym typeface="Quicksand"/>
              </a:rPr>
              <a:t>&lt;/style&gt;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800"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  <p:transition spd="slow">
    <p:cut/>
  </p:transition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PIXELS</a:t>
            </a:r>
          </a:p>
        </p:txBody>
      </p:sp>
      <p:sp>
        <p:nvSpPr>
          <p:cNvPr id="435" name="Shape 435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A unit of measure for your computer screen 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36" name="Shape 4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550" y="2473687"/>
            <a:ext cx="3543300" cy="16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37" name="Shape 4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75275" y="2029225"/>
            <a:ext cx="4810125" cy="266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COLOR</a:t>
            </a:r>
          </a:p>
        </p:txBody>
      </p:sp>
      <p:sp>
        <p:nvSpPr>
          <p:cNvPr id="443" name="Shape 443"/>
          <p:cNvSpPr txBox="1"/>
          <p:nvPr/>
        </p:nvSpPr>
        <p:spPr>
          <a:xfrm>
            <a:off x="457200" y="1200150"/>
            <a:ext cx="38004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064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Quicksand"/>
              <a:buChar char="➔"/>
            </a:pPr>
            <a:r>
              <a:rPr lang="en" sz="2800">
                <a:latin typeface="Quicksand"/>
                <a:ea typeface="Quicksand"/>
                <a:cs typeface="Quicksand"/>
                <a:sym typeface="Quicksand"/>
              </a:rPr>
              <a:t>p {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800">
                <a:latin typeface="Quicksand"/>
                <a:ea typeface="Quicksand"/>
                <a:cs typeface="Quicksand"/>
                <a:sym typeface="Quicksand"/>
              </a:rPr>
              <a:t>		color: orange;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2800">
                <a:latin typeface="Quicksand"/>
                <a:ea typeface="Quicksand"/>
                <a:cs typeface="Quicksand"/>
                <a:sym typeface="Quicksand"/>
              </a:rPr>
              <a:t>	}</a:t>
            </a:r>
          </a:p>
          <a:p>
            <a:pPr indent="-406400" lvl="0" marL="457200" rtl="0">
              <a:spcBef>
                <a:spcPts val="600"/>
              </a:spcBef>
              <a:buClr>
                <a:srgbClr val="000000"/>
              </a:buClr>
              <a:buSzPct val="100000"/>
              <a:buFont typeface="Quicksand"/>
              <a:buChar char="➔"/>
            </a:pPr>
            <a:r>
              <a:rPr lang="en" sz="2800">
                <a:latin typeface="Quicksand"/>
                <a:ea typeface="Quicksand"/>
                <a:cs typeface="Quicksand"/>
                <a:sym typeface="Quicksand"/>
              </a:rPr>
              <a:t>But how can we get other shades of orange?</a:t>
            </a:r>
          </a:p>
        </p:txBody>
      </p:sp>
      <p:pic>
        <p:nvPicPr>
          <p:cNvPr id="444" name="Shape 4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1875" y="3078325"/>
            <a:ext cx="3186299" cy="1301074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Shape 445"/>
          <p:cNvSpPr/>
          <p:nvPr/>
        </p:nvSpPr>
        <p:spPr>
          <a:xfrm>
            <a:off x="3597650" y="3745250"/>
            <a:ext cx="1862100" cy="4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6" name="Shape 446"/>
          <p:cNvSpPr txBox="1"/>
          <p:nvPr/>
        </p:nvSpPr>
        <p:spPr>
          <a:xfrm>
            <a:off x="5698525" y="3182700"/>
            <a:ext cx="3567300" cy="11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6000">
                <a:solidFill>
                  <a:srgbClr val="FFFFFF"/>
                </a:solidFill>
                <a:latin typeface="Quicksand"/>
                <a:ea typeface="Quicksand"/>
                <a:cs typeface="Quicksand"/>
                <a:sym typeface="Quicksand"/>
              </a:rPr>
              <a:t>? ? ? ? ?</a:t>
            </a:r>
          </a:p>
        </p:txBody>
      </p:sp>
      <p:pic>
        <p:nvPicPr>
          <p:cNvPr id="447" name="Shape 4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7075" y="1454894"/>
            <a:ext cx="2251100" cy="140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Shape 448"/>
          <p:cNvSpPr/>
          <p:nvPr/>
        </p:nvSpPr>
        <p:spPr>
          <a:xfrm>
            <a:off x="4257600" y="1878237"/>
            <a:ext cx="1862100" cy="489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HEX CODE</a:t>
            </a:r>
          </a:p>
        </p:txBody>
      </p:sp>
      <p:sp>
        <p:nvSpPr>
          <p:cNvPr id="454" name="Shape 454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To access them, we can use something called a hex code. A hex code is a made up of 6 numbers or letters and is just another way of saying a specific color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We use the # sign before our 6 digits to tell our browser we are referring to a hex code</a:t>
            </a:r>
            <a:br>
              <a:rPr lang="en"/>
            </a:b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Example: #A8AFFF = 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55" name="Shape 4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2675" y="3752255"/>
            <a:ext cx="810374" cy="768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WHAT MAKES A GOOD WEBSITE?</a:t>
            </a:r>
          </a:p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/>
          <p:nvPr/>
        </p:nvSpPr>
        <p:spPr>
          <a:xfrm>
            <a:off x="3672900" y="2259350"/>
            <a:ext cx="855300" cy="304499"/>
          </a:xfrm>
          <a:prstGeom prst="rect">
            <a:avLst/>
          </a:prstGeom>
          <a:noFill/>
          <a:ln cap="flat" w="38100">
            <a:solidFill>
              <a:srgbClr val="FFFF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461" name="Shape 461"/>
          <p:cNvPicPr preferRelativeResize="0"/>
          <p:nvPr/>
        </p:nvPicPr>
        <p:blipFill rotWithShape="1">
          <a:blip r:embed="rId3">
            <a:alphaModFix/>
          </a:blip>
          <a:srcRect b="25239" l="0" r="0" t="0"/>
          <a:stretch/>
        </p:blipFill>
        <p:spPr>
          <a:xfrm>
            <a:off x="281750" y="252362"/>
            <a:ext cx="8580499" cy="4638775"/>
          </a:xfrm>
          <a:prstGeom prst="rect">
            <a:avLst/>
          </a:prstGeom>
          <a:noFill/>
          <a:ln>
            <a:noFill/>
          </a:ln>
        </p:spPr>
      </p:pic>
      <p:sp>
        <p:nvSpPr>
          <p:cNvPr id="462" name="Shape 462"/>
          <p:cNvSpPr/>
          <p:nvPr/>
        </p:nvSpPr>
        <p:spPr>
          <a:xfrm>
            <a:off x="3037675" y="1574400"/>
            <a:ext cx="855300" cy="304499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3" name="Shape 463"/>
          <p:cNvSpPr/>
          <p:nvPr/>
        </p:nvSpPr>
        <p:spPr>
          <a:xfrm>
            <a:off x="1337350" y="252375"/>
            <a:ext cx="1476900" cy="304499"/>
          </a:xfrm>
          <a:prstGeom prst="rect">
            <a:avLst/>
          </a:prstGeom>
          <a:noFill/>
          <a:ln cap="flat" w="38100">
            <a:solidFill>
              <a:srgbClr val="8B31E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WEB SAFE FONTS</a:t>
            </a:r>
          </a:p>
        </p:txBody>
      </p:sp>
      <p:sp>
        <p:nvSpPr>
          <p:cNvPr id="469" name="Shape 469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There are a number of font families that are considered "web safe.”A few of them are: Arial, Impact, Georgia, Courier, Monaco, Geneva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Full list here: http://cssfontstack.com</a:t>
            </a:r>
          </a:p>
        </p:txBody>
      </p:sp>
    </p:spTree>
  </p:cSld>
  <p:clrMapOvr>
    <a:masterClrMapping/>
  </p:clrMapOvr>
  <p:transition spd="slow">
    <p:cut/>
  </p:transition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Shape 47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NOW… BACK TO HTML</a:t>
            </a:r>
          </a:p>
        </p:txBody>
      </p:sp>
      <p:sp>
        <p:nvSpPr>
          <p:cNvPr id="475" name="Shape 475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Remember: HTML goes inside the body tags, but not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inside the style tags! (that’s for CSS)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SECTION</a:t>
            </a:r>
          </a:p>
        </p:txBody>
      </p:sp>
      <p:sp>
        <p:nvSpPr>
          <p:cNvPr id="481" name="Shape 481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HTML has a neat little tag called section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On it’s own, it doesn’t actually do anything. But when used with CSS, you can style specific sections of your webpage</a:t>
            </a:r>
          </a:p>
        </p:txBody>
      </p:sp>
    </p:spTree>
  </p:cSld>
  <p:clrMapOvr>
    <a:masterClrMapping/>
  </p:clrMapOvr>
  <p:transition spd="slow">
    <p:cut/>
  </p:transition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CLASS</a:t>
            </a:r>
          </a:p>
        </p:txBody>
      </p:sp>
      <p:sp>
        <p:nvSpPr>
          <p:cNvPr id="487" name="Shape 487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To make a section unique and styleable, we add something called a class. The name of the class can be anything, but should represent what you’re about to style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Here’s an example of how we could style all of our content (paragraphs, pictures, etc.) together:  </a:t>
            </a:r>
          </a:p>
          <a:p>
            <a:pPr indent="457200"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&lt;section class = “container”&gt;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Shape 4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STYLING THE CONTAINER</a:t>
            </a:r>
          </a:p>
        </p:txBody>
      </p:sp>
      <p:sp>
        <p:nvSpPr>
          <p:cNvPr id="493" name="Shape 493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Now that the HTML is all set up, nothing actually happened right? That’s because we haven’t added any CSS yet!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In between the style tags, we can add: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                 .container {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45833"/>
              <a:buFont typeface="Arial"/>
              <a:buNone/>
            </a:pPr>
            <a:r>
              <a:rPr lang="en"/>
              <a:t>                 } 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94" name="Shape 494"/>
          <p:cNvCxnSpPr/>
          <p:nvPr/>
        </p:nvCxnSpPr>
        <p:spPr>
          <a:xfrm>
            <a:off x="1614775" y="3320200"/>
            <a:ext cx="439200" cy="229499"/>
          </a:xfrm>
          <a:prstGeom prst="straightConnector1">
            <a:avLst/>
          </a:prstGeom>
          <a:noFill/>
          <a:ln cap="flat" w="19050">
            <a:solidFill>
              <a:srgbClr val="8B31E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495" name="Shape 495"/>
          <p:cNvSpPr txBox="1"/>
          <p:nvPr/>
        </p:nvSpPr>
        <p:spPr>
          <a:xfrm>
            <a:off x="518950" y="3013600"/>
            <a:ext cx="1148999" cy="5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600">
                <a:latin typeface="Quicksand"/>
                <a:ea typeface="Quicksand"/>
                <a:cs typeface="Quicksand"/>
                <a:sym typeface="Quicksand"/>
              </a:rPr>
              <a:t>“.” means class</a:t>
            </a:r>
          </a:p>
        </p:txBody>
      </p:sp>
    </p:spTree>
  </p:cSld>
  <p:clrMapOvr>
    <a:masterClrMapping/>
  </p:clrMapOvr>
  <p:transition spd="slow">
    <p:cut/>
  </p:transition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COOL CSS PROPERTIES</a:t>
            </a:r>
          </a:p>
        </p:txBody>
      </p:sp>
      <p:sp>
        <p:nvSpPr>
          <p:cNvPr id="501" name="Shape 501"/>
          <p:cNvSpPr txBox="1"/>
          <p:nvPr/>
        </p:nvSpPr>
        <p:spPr>
          <a:xfrm>
            <a:off x="40600" y="1308100"/>
            <a:ext cx="27396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color: #999999;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font-size: 18px;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font-family: ‘Comic Sans MS’;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font-weight: 100;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font-style: italic;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text-transform: uppercase;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text-shadow: 1px 1px 2px red;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text-align: center;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line-height: 26px;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text-decoration: underline;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2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2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200"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02" name="Shape 502"/>
          <p:cNvSpPr txBox="1"/>
          <p:nvPr/>
        </p:nvSpPr>
        <p:spPr>
          <a:xfrm>
            <a:off x="2600425" y="1308100"/>
            <a:ext cx="3227999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padding: 10px 15px 12px 10px;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padding-top: 15px;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margin: 15px 5px 15px 10px;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margin-top: 5px;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opacity: 0.5;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border: 5px solid #FF0000;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border-bottom: 1px dashed #DDDDDD;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border-left: 2px dotted #00000;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border-radius: 5px;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2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2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503" name="Shape 503"/>
          <p:cNvSpPr txBox="1"/>
          <p:nvPr/>
        </p:nvSpPr>
        <p:spPr>
          <a:xfrm>
            <a:off x="5779775" y="1308100"/>
            <a:ext cx="3521700" cy="3146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box-shadow: 1px 1px 2px red;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box-shadow: 1px 1px 2px rgba(0, 0, 0, 0.1);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background-color: #FFFFFF;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background-image: url('http://...');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background: linear-gradient(to bottom, 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    #FF0000 0%,#0000FF 100%);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2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height: 10px;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width: 20px;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display: block;</a:t>
            </a:r>
          </a:p>
          <a:p>
            <a:pPr lvl="0" rtl="0">
              <a:spcBef>
                <a:spcPts val="600"/>
              </a:spcBef>
              <a:buNone/>
            </a:pPr>
            <a:r>
              <a:rPr lang="en" sz="1200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margin: 0 auto;</a:t>
            </a: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2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  <a:p>
            <a:pPr lvl="0" rtl="0">
              <a:spcBef>
                <a:spcPts val="600"/>
              </a:spcBef>
              <a:buNone/>
            </a:pPr>
            <a:r>
              <a:t/>
            </a:r>
            <a:endParaRPr sz="1200">
              <a:solidFill>
                <a:srgbClr val="000000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</p:spTree>
  </p:cSld>
  <p:clrMapOvr>
    <a:masterClrMapping/>
  </p:clrMapOvr>
  <p:transition spd="slow">
    <p:cut/>
  </p:transition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Shape 508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CONGRATULATIONS!</a:t>
            </a:r>
          </a:p>
        </p:txBody>
      </p:sp>
      <p:sp>
        <p:nvSpPr>
          <p:cNvPr id="509" name="Shape 509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You’ve made your first webpage!</a:t>
            </a:r>
          </a:p>
          <a:p>
            <a:pPr indent="-381000" lvl="0" marL="457200" rtl="0">
              <a:spcBef>
                <a:spcPts val="0"/>
              </a:spcBef>
              <a:buClr>
                <a:schemeClr val="dk1"/>
              </a:buClr>
              <a:buSzPct val="100000"/>
              <a:buFont typeface="Quicksand"/>
              <a:buChar char="➔"/>
            </a:pPr>
            <a:r>
              <a:rPr lang="en"/>
              <a:t>Be sure to click “Publish” in the top right hand corner and share the URL with your friends and family</a:t>
            </a:r>
          </a:p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Shape 514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NEXT STEPS</a:t>
            </a:r>
          </a:p>
        </p:txBody>
      </p:sp>
      <p:sp>
        <p:nvSpPr>
          <p:cNvPr id="515" name="Shape 515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Shape 52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DEMOS</a:t>
            </a:r>
          </a:p>
        </p:txBody>
      </p:sp>
      <p:sp>
        <p:nvSpPr>
          <p:cNvPr id="521" name="Shape 521"/>
          <p:cNvSpPr txBox="1"/>
          <p:nvPr>
            <p:ph idx="1" type="body"/>
          </p:nvPr>
        </p:nvSpPr>
        <p:spPr>
          <a:xfrm>
            <a:off x="457200" y="1200150"/>
            <a:ext cx="8229600" cy="36674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Shape 526"/>
          <p:cNvSpPr/>
          <p:nvPr/>
        </p:nvSpPr>
        <p:spPr>
          <a:xfrm>
            <a:off x="0" y="4880287"/>
            <a:ext cx="9144000" cy="263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7" name="Shape 527"/>
          <p:cNvSpPr txBox="1"/>
          <p:nvPr>
            <p:ph type="title"/>
          </p:nvPr>
        </p:nvSpPr>
        <p:spPr>
          <a:xfrm>
            <a:off x="436675" y="1261025"/>
            <a:ext cx="8039099" cy="20363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WEBMAKING WITH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HTML &amp; CSS</a:t>
            </a:r>
          </a:p>
        </p:txBody>
      </p:sp>
      <p:sp>
        <p:nvSpPr>
          <p:cNvPr id="528" name="Shape 528"/>
          <p:cNvSpPr txBox="1"/>
          <p:nvPr>
            <p:ph idx="1" type="subTitle"/>
          </p:nvPr>
        </p:nvSpPr>
        <p:spPr>
          <a:xfrm>
            <a:off x="1140775" y="3297250"/>
            <a:ext cx="7334999" cy="14075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INSTRUCTOR NAME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@TWITTER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NAME@EMAILME.COM</a:t>
            </a:r>
          </a:p>
        </p:txBody>
      </p:sp>
      <p:pic>
        <p:nvPicPr>
          <p:cNvPr id="529" name="Shape 5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425" y="249549"/>
            <a:ext cx="1541650" cy="866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0" name="Shape 530"/>
          <p:cNvSpPr txBox="1"/>
          <p:nvPr/>
        </p:nvSpPr>
        <p:spPr>
          <a:xfrm>
            <a:off x="702899" y="4880300"/>
            <a:ext cx="5107499" cy="26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Content developed by </a:t>
            </a:r>
            <a:r>
              <a:rPr lang="en" sz="1200" u="sng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  <a:hlinkClick r:id="rId4"/>
              </a:rPr>
              <a:t>Kathryn Barrett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for </a:t>
            </a:r>
            <a:r>
              <a:rPr lang="en" sz="1200" u="sng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  <a:hlinkClick r:id="rId5"/>
              </a:rPr>
              <a:t>Girls Learning Code</a:t>
            </a:r>
            <a:r>
              <a:rPr lang="en" sz="1200">
                <a:solidFill>
                  <a:schemeClr val="dk1"/>
                </a:solidFill>
                <a:latin typeface="Quicksand"/>
                <a:ea typeface="Quicksand"/>
                <a:cs typeface="Quicksand"/>
                <a:sym typeface="Quicksand"/>
              </a:rPr>
              <a:t> </a:t>
            </a:r>
          </a:p>
        </p:txBody>
      </p:sp>
      <p:sp>
        <p:nvSpPr>
          <p:cNvPr id="531" name="Shape 531"/>
          <p:cNvSpPr/>
          <p:nvPr/>
        </p:nvSpPr>
        <p:spPr>
          <a:xfrm>
            <a:off x="0" y="4880300"/>
            <a:ext cx="702900" cy="263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32" name="Shape 5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649" y="4900624"/>
            <a:ext cx="637624" cy="22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50"/>
            <a:ext cx="922020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simple-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